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89" r:id="rId3"/>
    <p:sldId id="290" r:id="rId4"/>
    <p:sldId id="291" r:id="rId5"/>
    <p:sldId id="292" r:id="rId6"/>
    <p:sldId id="294" r:id="rId7"/>
    <p:sldId id="295" r:id="rId8"/>
    <p:sldId id="298" r:id="rId9"/>
    <p:sldId id="272" r:id="rId10"/>
    <p:sldId id="277" r:id="rId11"/>
    <p:sldId id="276" r:id="rId12"/>
    <p:sldId id="275" r:id="rId13"/>
    <p:sldId id="269" r:id="rId14"/>
    <p:sldId id="257" r:id="rId15"/>
    <p:sldId id="258" r:id="rId16"/>
    <p:sldId id="259" r:id="rId17"/>
    <p:sldId id="287" r:id="rId18"/>
    <p:sldId id="261" r:id="rId19"/>
    <p:sldId id="266" r:id="rId20"/>
    <p:sldId id="288" r:id="rId21"/>
    <p:sldId id="299" r:id="rId22"/>
    <p:sldId id="273" r:id="rId23"/>
    <p:sldId id="286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AFE22"/>
    <a:srgbClr val="9AF62A"/>
    <a:srgbClr val="262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D7F7-EA9D-4816-9E46-621D19DDDD5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F6946-8CBE-404C-9BF6-FE729A49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0767C-8B6F-4BB4-877C-A35733E6C2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9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9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3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5069-3E71-4B8D-AB6E-A5A2428A95E1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4291-BAFF-47B9-955C-2A198D764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4069238_The_potential_of_2D_Kalman_filtering_for_soil_moisture_data_assimilation" TargetMode="External"/><Relationship Id="rId2" Type="http://schemas.openxmlformats.org/officeDocument/2006/relationships/hyperlink" Target="http://journals.ametsoc.org/doi/abs/10.1175/JHM-D-13-0125.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75/JHM-D-17-0130.1" TargetMode="External"/><Relationship Id="rId4" Type="http://schemas.openxmlformats.org/officeDocument/2006/relationships/hyperlink" Target="https://doi.org/10.1175/JHM-D-17-0063.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894" y="509241"/>
            <a:ext cx="8610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2800" b="1" dirty="0"/>
              <a:t>The Soil Moisture Active/Passive (SMAP) Level 4 Surface and Root-zone Soil Moisture Product</a:t>
            </a:r>
          </a:p>
          <a:p>
            <a:endParaRPr lang="en-US" sz="2800" dirty="0"/>
          </a:p>
          <a:p>
            <a:pPr algn="ctr"/>
            <a:r>
              <a:rPr lang="en-US" sz="2000" dirty="0"/>
              <a:t>Rolf Reichle</a:t>
            </a:r>
            <a:r>
              <a:rPr lang="en-US" sz="2000" baseline="30000" dirty="0"/>
              <a:t>1</a:t>
            </a:r>
            <a:r>
              <a:rPr lang="en-US" sz="2000" dirty="0"/>
              <a:t>, Gabrielle DeLannoy</a:t>
            </a:r>
            <a:r>
              <a:rPr lang="en-US" sz="2000" baseline="30000" dirty="0"/>
              <a:t>1,2</a:t>
            </a:r>
            <a:r>
              <a:rPr lang="en-US" sz="2000" dirty="0"/>
              <a:t>, and </a:t>
            </a:r>
            <a:r>
              <a:rPr lang="en-US" sz="2000" u="sng" dirty="0"/>
              <a:t>Wade Crow</a:t>
            </a:r>
            <a:r>
              <a:rPr lang="en-US" sz="2000" u="sng" baseline="30000" dirty="0"/>
              <a:t>3</a:t>
            </a:r>
          </a:p>
          <a:p>
            <a:pPr algn="ctr"/>
            <a:endParaRPr lang="en-US" sz="2000" u="sng" dirty="0"/>
          </a:p>
          <a:p>
            <a:pPr algn="ctr"/>
            <a:r>
              <a:rPr lang="en-US" sz="2000" baseline="30000" dirty="0"/>
              <a:t>1</a:t>
            </a:r>
            <a:r>
              <a:rPr lang="en-US" sz="2000" dirty="0"/>
              <a:t> NASA Goddard Space Flight Center Global Model and Assimilation Office</a:t>
            </a:r>
          </a:p>
          <a:p>
            <a:pPr algn="ctr"/>
            <a:r>
              <a:rPr lang="en-US" sz="2000" baseline="30000" dirty="0"/>
              <a:t>2 </a:t>
            </a:r>
            <a:r>
              <a:rPr lang="en-US" sz="2000" dirty="0"/>
              <a:t>University of Louvain, Louvain, Belgium</a:t>
            </a:r>
          </a:p>
          <a:p>
            <a:pPr algn="ctr"/>
            <a:r>
              <a:rPr lang="en-US" sz="2000" baseline="30000" dirty="0"/>
              <a:t>3</a:t>
            </a:r>
            <a:r>
              <a:rPr lang="en-US" sz="2000" dirty="0"/>
              <a:t> USDA ARS Hydrology and Remote Sensing Lab</a:t>
            </a:r>
            <a:endParaRPr lang="en-US" sz="2400" dirty="0"/>
          </a:p>
          <a:p>
            <a:endParaRPr lang="en-US" sz="2400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1600" i="1" dirty="0"/>
              <a:t>Supported by the NASA SMAP mission and the NASA Applied Sciences Program (Water Resources)</a:t>
            </a:r>
          </a:p>
          <a:p>
            <a:pPr algn="ctr"/>
            <a:r>
              <a:rPr lang="en-US" sz="2400" dirty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Picture 5" descr="Image result for SMAP 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24706"/>
            <a:ext cx="1219200" cy="1104707"/>
          </a:xfrm>
          <a:prstGeom prst="rect">
            <a:avLst/>
          </a:prstGeom>
          <a:noFill/>
        </p:spPr>
      </p:pic>
      <p:pic>
        <p:nvPicPr>
          <p:cNvPr id="19458" name="Picture 2" descr="Image result for NAS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359" y="5324706"/>
            <a:ext cx="1295400" cy="1072243"/>
          </a:xfrm>
          <a:prstGeom prst="rect">
            <a:avLst/>
          </a:prstGeom>
          <a:noFill/>
        </p:spPr>
      </p:pic>
      <p:pic>
        <p:nvPicPr>
          <p:cNvPr id="19460" name="Picture 4" descr="Image result for USDA ARS HRS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2586" y="5378604"/>
            <a:ext cx="1470814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143000"/>
            <a:ext cx="7772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Soil moisture data assimilation: </a:t>
            </a:r>
            <a:r>
              <a:rPr lang="en-US" dirty="0"/>
              <a:t>Updating dynamic and continuous model state predictions (</a:t>
            </a:r>
            <a:r>
              <a:rPr lang="en-US" i="1" dirty="0" err="1"/>
              <a:t>d</a:t>
            </a:r>
            <a:r>
              <a:rPr lang="en-US" b="1" i="1" dirty="0" err="1"/>
              <a:t>S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dirty="0"/>
              <a:t>) using sporadic soil moisture observations (</a:t>
            </a:r>
            <a:r>
              <a:rPr lang="el-GR" dirty="0"/>
              <a:t>θ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its most common form:</a:t>
            </a:r>
          </a:p>
          <a:p>
            <a:endParaRPr lang="en-US" dirty="0"/>
          </a:p>
          <a:p>
            <a:r>
              <a:rPr lang="en-US" b="1" i="1" dirty="0"/>
              <a:t>S</a:t>
            </a:r>
            <a:r>
              <a:rPr lang="en-US" dirty="0"/>
              <a:t> = Profile soil moisture and temperature states within a land surface model.</a:t>
            </a:r>
          </a:p>
          <a:p>
            <a:r>
              <a:rPr lang="el-GR" dirty="0"/>
              <a:t>θ</a:t>
            </a:r>
            <a:r>
              <a:rPr lang="en-US" dirty="0"/>
              <a:t> = Surface soil moisture retrievals from a satellite-based radar or radiometer.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Motivation:</a:t>
            </a:r>
          </a:p>
          <a:p>
            <a:pPr marL="342900" indent="-342900">
              <a:buAutoNum type="arabicParenR"/>
            </a:pPr>
            <a:r>
              <a:rPr lang="en-US" dirty="0"/>
              <a:t>Provides a spatially and temporally continuous soil moisture analysis.</a:t>
            </a:r>
          </a:p>
          <a:p>
            <a:pPr marL="342900" indent="-342900">
              <a:buAutoNum type="arabicParenR"/>
            </a:pPr>
            <a:r>
              <a:rPr lang="en-US" dirty="0"/>
              <a:t>Random errors in analysis </a:t>
            </a:r>
            <a:r>
              <a:rPr lang="en-US" sz="2000" dirty="0"/>
              <a:t>≤ </a:t>
            </a:r>
            <a:r>
              <a:rPr lang="en-US" dirty="0"/>
              <a:t> those found in underlying model/observations.</a:t>
            </a:r>
          </a:p>
          <a:p>
            <a:pPr marL="342900" indent="-342900">
              <a:buAutoNum type="arabicParenR"/>
            </a:pPr>
            <a:r>
              <a:rPr lang="en-US" dirty="0"/>
              <a:t>Provides a mathematical basis for updating unobserved states.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Background/Motivation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638800"/>
            <a:ext cx="7467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 system: The NASA Soil Moisture Active/Passive (SMAP) Level 4 (L4) Surface and Root-zone Soil Moisture Product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6" y="1222923"/>
            <a:ext cx="3581400" cy="248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588" y="4233747"/>
            <a:ext cx="2133600" cy="23956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832523" y="1245225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Land Surface Model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9800" y="3810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AutoShape 2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6" y="1222923"/>
            <a:ext cx="3581400" cy="248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588" y="4233747"/>
            <a:ext cx="2133600" cy="23956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4557135"/>
            <a:ext cx="1066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82898" y="4953000"/>
            <a:ext cx="631902" cy="57986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356302" y="4953000"/>
            <a:ext cx="663498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32523" y="1245225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Land Surface Model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9800" y="3810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AutoShape 2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2514600" cy="251460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566208" y="36891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SMAP Satellite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6" y="1222923"/>
            <a:ext cx="3581400" cy="248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588" y="4233747"/>
            <a:ext cx="2133600" cy="23956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4557135"/>
            <a:ext cx="1066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8796" y="3142788"/>
            <a:ext cx="914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007006" y="2561072"/>
            <a:ext cx="717394" cy="48692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22543" y="3577686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82792" y="1306551"/>
            <a:ext cx="40386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all moisture and temperate states in model, not just those directly impacting SMAP measurements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2523" y="1245225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Land Surface Model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9800" y="3810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AutoShape 2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2514600" cy="251460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566208" y="36891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SMAP Satellite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482898" y="4953000"/>
            <a:ext cx="631902" cy="57986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356302" y="4953000"/>
            <a:ext cx="663498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" r="34011" b="50325"/>
          <a:stretch/>
        </p:blipFill>
        <p:spPr>
          <a:xfrm>
            <a:off x="321531" y="1042632"/>
            <a:ext cx="5241069" cy="22339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698" y="35758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Benchmark rainfall (available &gt; 1 week later)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00200" y="31242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83563" y="3094461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36490" y="363529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Near real-time rainfall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" r="-212" b="50325"/>
          <a:stretch/>
        </p:blipFill>
        <p:spPr>
          <a:xfrm>
            <a:off x="306382" y="1035205"/>
            <a:ext cx="7976840" cy="22413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978804" y="3103755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10200" y="36111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Brightness temperature differences (SMAP minus model)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00200" y="31242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83563" y="3094461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36490" y="363529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Near real-time rainfall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698" y="35758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Benchmark rainfall (available &gt; 1 week later)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" b="817"/>
          <a:stretch/>
        </p:blipFill>
        <p:spPr>
          <a:xfrm>
            <a:off x="336395" y="1038926"/>
            <a:ext cx="8008437" cy="4523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833" y="600307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Dynamic corrections to model states in response to observations 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106439" y="1794423"/>
            <a:ext cx="457200" cy="7848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87" y="3852330"/>
            <a:ext cx="5069735" cy="18301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6009A-98F9-2145-9A9F-570279BABD6B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16923"/>
          <a:stretch/>
        </p:blipFill>
        <p:spPr>
          <a:xfrm>
            <a:off x="2048776" y="1314450"/>
            <a:ext cx="5069735" cy="20242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80028" y="4140375"/>
            <a:ext cx="132261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Average:</a:t>
            </a:r>
          </a:p>
          <a:p>
            <a:pPr marL="0" lvl="1" algn="ctr"/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104,000 / day</a:t>
            </a:r>
          </a:p>
        </p:txBody>
      </p:sp>
      <p:grpSp>
        <p:nvGrpSpPr>
          <p:cNvPr id="22" name="Group 18"/>
          <p:cNvGrpSpPr/>
          <p:nvPr/>
        </p:nvGrpSpPr>
        <p:grpSpPr>
          <a:xfrm>
            <a:off x="992557" y="3335659"/>
            <a:ext cx="7048457" cy="337787"/>
            <a:chOff x="1189453" y="3375215"/>
            <a:chExt cx="9397942" cy="450383"/>
          </a:xfrm>
        </p:grpSpPr>
        <p:sp>
          <p:nvSpPr>
            <p:cNvPr id="23" name="TextBox 22"/>
            <p:cNvSpPr txBox="1"/>
            <p:nvPr/>
          </p:nvSpPr>
          <p:spPr>
            <a:xfrm>
              <a:off x="1189453" y="3375215"/>
              <a:ext cx="9397942" cy="45038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b">
              <a:noAutofit/>
            </a:bodyPr>
            <a:lstStyle/>
            <a:p>
              <a:pPr marL="0" lvl="1" algn="r" defTabSz="685800">
                <a:defRPr/>
              </a:pPr>
              <a:r>
                <a:rPr lang="en-US" sz="1200" kern="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# assimilated obs. (4/2015 – 3/2017)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937" b="-91"/>
            <a:stretch/>
          </p:blipFill>
          <p:spPr>
            <a:xfrm>
              <a:off x="1189453" y="3491880"/>
              <a:ext cx="5943600" cy="33371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9-km, hourly product, available since March 31, 2015 at ~2 to 3 day latency, output includes a wide range of land surface fluxes and states (ET, soil temperature, runoff, etc.)</a:t>
            </a:r>
          </a:p>
        </p:txBody>
      </p:sp>
    </p:spTree>
    <p:extLst>
      <p:ext uri="{BB962C8B-B14F-4D97-AF65-F5344CB8AC3E}">
        <p14:creationId xmlns:p14="http://schemas.microsoft.com/office/powerpoint/2010/main" val="223664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6" y="1430868"/>
            <a:ext cx="695706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5867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Blue</a:t>
            </a:r>
            <a:r>
              <a:rPr lang="en-US" dirty="0"/>
              <a:t> = Model,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= Ground Obs., </a:t>
            </a:r>
            <a:r>
              <a:rPr lang="en-US" b="1" dirty="0"/>
              <a:t>Black</a:t>
            </a:r>
            <a:r>
              <a:rPr lang="en-US" dirty="0"/>
              <a:t> = SMAP L4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62881" y="1080912"/>
            <a:ext cx="4212772" cy="3581400"/>
            <a:chOff x="-13925" y="1067326"/>
            <a:chExt cx="3931920" cy="3200400"/>
          </a:xfrm>
        </p:grpSpPr>
        <p:sp>
          <p:nvSpPr>
            <p:cNvPr id="5" name="Rectangle 4"/>
            <p:cNvSpPr/>
            <p:nvPr/>
          </p:nvSpPr>
          <p:spPr>
            <a:xfrm>
              <a:off x="-13925" y="1067326"/>
              <a:ext cx="393192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" y="1175377"/>
              <a:ext cx="3841914" cy="3019805"/>
            </a:xfrm>
            <a:prstGeom prst="rect">
              <a:avLst/>
            </a:prstGeom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30081" y="1129230"/>
            <a:ext cx="4306389" cy="3505201"/>
            <a:chOff x="8260079" y="1085080"/>
            <a:chExt cx="3931920" cy="3200400"/>
          </a:xfrm>
        </p:grpSpPr>
        <p:sp>
          <p:nvSpPr>
            <p:cNvPr id="8" name="Rectangle 7"/>
            <p:cNvSpPr/>
            <p:nvPr/>
          </p:nvSpPr>
          <p:spPr>
            <a:xfrm>
              <a:off x="8260079" y="1085080"/>
              <a:ext cx="393192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657" y="1249960"/>
              <a:ext cx="3743190" cy="294522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429203" y="228600"/>
            <a:ext cx="617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Validation at SMAP Ground Core Sites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34" y="4805418"/>
            <a:ext cx="4343400" cy="1934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25734" y="527191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SMAP core validation sites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5289" y="776112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Blue</a:t>
            </a:r>
            <a:r>
              <a:rPr lang="en-US" dirty="0"/>
              <a:t> = Model, </a:t>
            </a:r>
            <a:r>
              <a:rPr lang="en-US" b="1" dirty="0"/>
              <a:t>Black</a:t>
            </a:r>
            <a:r>
              <a:rPr lang="en-US" dirty="0"/>
              <a:t> = SMAP L4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29323" y="322200"/>
            <a:ext cx="4556853" cy="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Soil Moisture Active/Passive (SMAP) Mission Concept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28353" y="1082940"/>
            <a:ext cx="4915647" cy="47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08000" indent="-2206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L-band unfocused SAR and radiometer system, offset-fed 6 m light-weight deployable mesh reflector.  Shared feed for: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1.2 GHz </a:t>
            </a:r>
            <a:r>
              <a:rPr lang="en-US" sz="1600" u="sng" dirty="0">
                <a:solidFill>
                  <a:srgbClr val="000000"/>
                </a:solidFill>
                <a:latin typeface="Arial" charset="0"/>
              </a:rPr>
              <a:t>Radar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1-3 km (30% nadir gap)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HH, VV and HV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1.4 GHz </a:t>
            </a:r>
            <a:r>
              <a:rPr lang="en-US" sz="1600" u="sng" dirty="0">
                <a:solidFill>
                  <a:srgbClr val="000000"/>
                </a:solidFill>
                <a:latin typeface="Arial" charset="0"/>
              </a:rPr>
              <a:t>Radiometer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at 40 km (-3 dB)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H, V, 3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rd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and 4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Stokes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Conical scan, fixed incidence angle at 40°</a:t>
            </a: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Contiguous 1000 km swath, 2-3 days revisit</a:t>
            </a: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Sun-synchronous 6am/6pm orbit (680 km)</a:t>
            </a:r>
          </a:p>
          <a:p>
            <a:pPr marL="0" indent="0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43058" y="5214471"/>
            <a:ext cx="1837765" cy="1643529"/>
            <a:chOff x="1392" y="960"/>
            <a:chExt cx="684" cy="666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81"/>
              <a:ext cx="684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screenshot_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971"/>
              <a:ext cx="200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rc 8"/>
            <p:cNvSpPr>
              <a:spLocks/>
            </p:cNvSpPr>
            <p:nvPr/>
          </p:nvSpPr>
          <p:spPr bwMode="auto">
            <a:xfrm>
              <a:off x="1664" y="970"/>
              <a:ext cx="202" cy="43"/>
            </a:xfrm>
            <a:custGeom>
              <a:avLst/>
              <a:gdLst>
                <a:gd name="T0" fmla="*/ 0 w 35842"/>
                <a:gd name="T1" fmla="*/ 0 h 21600"/>
                <a:gd name="T2" fmla="*/ 0 w 35842"/>
                <a:gd name="T3" fmla="*/ 0 h 21600"/>
                <a:gd name="T4" fmla="*/ 0 w 35842"/>
                <a:gd name="T5" fmla="*/ 0 h 21600"/>
                <a:gd name="T6" fmla="*/ 0 60000 65536"/>
                <a:gd name="T7" fmla="*/ 0 60000 65536"/>
                <a:gd name="T8" fmla="*/ 0 60000 65536"/>
                <a:gd name="T9" fmla="*/ 0 w 35842"/>
                <a:gd name="T10" fmla="*/ 0 h 21600"/>
                <a:gd name="T11" fmla="*/ 35842 w 358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42" h="21600" fill="none" extrusionOk="0">
                  <a:moveTo>
                    <a:pt x="-1" y="9731"/>
                  </a:moveTo>
                  <a:cubicBezTo>
                    <a:pt x="3994" y="3657"/>
                    <a:pt x="10776" y="-1"/>
                    <a:pt x="18047" y="-1"/>
                  </a:cubicBezTo>
                  <a:cubicBezTo>
                    <a:pt x="25157" y="-1"/>
                    <a:pt x="31812" y="3499"/>
                    <a:pt x="35842" y="9357"/>
                  </a:cubicBezTo>
                </a:path>
                <a:path w="35842" h="21600" stroke="0" extrusionOk="0">
                  <a:moveTo>
                    <a:pt x="-1" y="9731"/>
                  </a:moveTo>
                  <a:cubicBezTo>
                    <a:pt x="3994" y="3657"/>
                    <a:pt x="10776" y="-1"/>
                    <a:pt x="18047" y="-1"/>
                  </a:cubicBezTo>
                  <a:cubicBezTo>
                    <a:pt x="25157" y="-1"/>
                    <a:pt x="31812" y="3499"/>
                    <a:pt x="35842" y="9357"/>
                  </a:cubicBezTo>
                  <a:lnTo>
                    <a:pt x="18047" y="21600"/>
                  </a:lnTo>
                  <a:close/>
                </a:path>
              </a:pathLst>
            </a:custGeom>
            <a:noFill/>
            <a:ln w="3175">
              <a:solidFill>
                <a:srgbClr val="9D7D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1663" y="962"/>
              <a:ext cx="77" cy="22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0 h 96"/>
                <a:gd name="T4" fmla="*/ 0 w 288"/>
                <a:gd name="T5" fmla="*/ 0 h 96"/>
                <a:gd name="T6" fmla="*/ 0 w 288"/>
                <a:gd name="T7" fmla="*/ 0 h 96"/>
                <a:gd name="T8" fmla="*/ 0 w 288"/>
                <a:gd name="T9" fmla="*/ 0 h 96"/>
                <a:gd name="T10" fmla="*/ 0 w 288"/>
                <a:gd name="T11" fmla="*/ 0 h 96"/>
                <a:gd name="T12" fmla="*/ 0 w 288"/>
                <a:gd name="T13" fmla="*/ 0 h 96"/>
                <a:gd name="T14" fmla="*/ 0 w 288"/>
                <a:gd name="T15" fmla="*/ 0 h 96"/>
                <a:gd name="T16" fmla="*/ 0 w 288"/>
                <a:gd name="T17" fmla="*/ 0 h 96"/>
                <a:gd name="T18" fmla="*/ 0 w 288"/>
                <a:gd name="T19" fmla="*/ 0 h 96"/>
                <a:gd name="T20" fmla="*/ 0 w 288"/>
                <a:gd name="T21" fmla="*/ 0 h 96"/>
                <a:gd name="T22" fmla="*/ 0 w 288"/>
                <a:gd name="T23" fmla="*/ 0 h 96"/>
                <a:gd name="T24" fmla="*/ 0 w 288"/>
                <a:gd name="T25" fmla="*/ 0 h 96"/>
                <a:gd name="T26" fmla="*/ 0 w 288"/>
                <a:gd name="T27" fmla="*/ 0 h 96"/>
                <a:gd name="T28" fmla="*/ 0 w 288"/>
                <a:gd name="T29" fmla="*/ 0 h 96"/>
                <a:gd name="T30" fmla="*/ 0 w 288"/>
                <a:gd name="T31" fmla="*/ 0 h 96"/>
                <a:gd name="T32" fmla="*/ 0 w 288"/>
                <a:gd name="T33" fmla="*/ 0 h 96"/>
                <a:gd name="T34" fmla="*/ 0 w 288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8"/>
                <a:gd name="T55" fmla="*/ 0 h 96"/>
                <a:gd name="T56" fmla="*/ 288 w 288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8" h="96">
                  <a:moveTo>
                    <a:pt x="0" y="96"/>
                  </a:moveTo>
                  <a:cubicBezTo>
                    <a:pt x="8" y="92"/>
                    <a:pt x="16" y="89"/>
                    <a:pt x="22" y="86"/>
                  </a:cubicBezTo>
                  <a:cubicBezTo>
                    <a:pt x="28" y="83"/>
                    <a:pt x="33" y="80"/>
                    <a:pt x="38" y="78"/>
                  </a:cubicBezTo>
                  <a:cubicBezTo>
                    <a:pt x="43" y="76"/>
                    <a:pt x="48" y="74"/>
                    <a:pt x="52" y="72"/>
                  </a:cubicBezTo>
                  <a:cubicBezTo>
                    <a:pt x="56" y="70"/>
                    <a:pt x="59" y="68"/>
                    <a:pt x="64" y="66"/>
                  </a:cubicBezTo>
                  <a:cubicBezTo>
                    <a:pt x="69" y="64"/>
                    <a:pt x="75" y="64"/>
                    <a:pt x="80" y="62"/>
                  </a:cubicBezTo>
                  <a:cubicBezTo>
                    <a:pt x="85" y="60"/>
                    <a:pt x="90" y="58"/>
                    <a:pt x="94" y="56"/>
                  </a:cubicBezTo>
                  <a:cubicBezTo>
                    <a:pt x="98" y="54"/>
                    <a:pt x="101" y="54"/>
                    <a:pt x="106" y="52"/>
                  </a:cubicBezTo>
                  <a:cubicBezTo>
                    <a:pt x="111" y="50"/>
                    <a:pt x="118" y="48"/>
                    <a:pt x="124" y="46"/>
                  </a:cubicBezTo>
                  <a:cubicBezTo>
                    <a:pt x="130" y="44"/>
                    <a:pt x="135" y="43"/>
                    <a:pt x="140" y="42"/>
                  </a:cubicBezTo>
                  <a:cubicBezTo>
                    <a:pt x="145" y="41"/>
                    <a:pt x="147" y="39"/>
                    <a:pt x="152" y="38"/>
                  </a:cubicBezTo>
                  <a:cubicBezTo>
                    <a:pt x="157" y="37"/>
                    <a:pt x="163" y="38"/>
                    <a:pt x="170" y="36"/>
                  </a:cubicBezTo>
                  <a:cubicBezTo>
                    <a:pt x="177" y="34"/>
                    <a:pt x="188" y="30"/>
                    <a:pt x="196" y="28"/>
                  </a:cubicBezTo>
                  <a:cubicBezTo>
                    <a:pt x="204" y="26"/>
                    <a:pt x="210" y="27"/>
                    <a:pt x="218" y="26"/>
                  </a:cubicBezTo>
                  <a:cubicBezTo>
                    <a:pt x="226" y="25"/>
                    <a:pt x="234" y="21"/>
                    <a:pt x="242" y="20"/>
                  </a:cubicBezTo>
                  <a:cubicBezTo>
                    <a:pt x="250" y="19"/>
                    <a:pt x="258" y="19"/>
                    <a:pt x="264" y="18"/>
                  </a:cubicBezTo>
                  <a:cubicBezTo>
                    <a:pt x="270" y="17"/>
                    <a:pt x="276" y="17"/>
                    <a:pt x="280" y="14"/>
                  </a:cubicBezTo>
                  <a:cubicBezTo>
                    <a:pt x="284" y="11"/>
                    <a:pt x="286" y="5"/>
                    <a:pt x="288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flipV="1">
              <a:off x="1657" y="964"/>
              <a:ext cx="62" cy="2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1703" y="967"/>
              <a:ext cx="16" cy="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 flipH="1">
              <a:off x="1790" y="960"/>
              <a:ext cx="102" cy="28"/>
              <a:chOff x="3838" y="528"/>
              <a:chExt cx="290" cy="96"/>
            </a:xfrm>
          </p:grpSpPr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 flipV="1">
                <a:off x="3838" y="528"/>
                <a:ext cx="288" cy="96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V="1">
                <a:off x="4054" y="540"/>
                <a:ext cx="74" cy="1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851" y="976"/>
              <a:ext cx="18" cy="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811" y="967"/>
              <a:ext cx="21" cy="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6" name="Picture 15" descr="Screen Shot 2014-07-07 at 3.09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5" y="1094416"/>
            <a:ext cx="4043082" cy="5047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529" y="6245412"/>
            <a:ext cx="539121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Electronic Version at 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http://smap.jpl.nasa.gov/Imperative/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Print Version Available (182 Pages): </a:t>
            </a:r>
            <a:r>
              <a:rPr lang="en-US" sz="1400" dirty="0" err="1">
                <a:solidFill>
                  <a:srgbClr val="0000FF"/>
                </a:solidFill>
                <a:latin typeface="Arial" charset="0"/>
              </a:rPr>
              <a:t>smap_science@jpl.nasa.gov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2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09150" y="1216698"/>
            <a:ext cx="2732726" cy="1978183"/>
            <a:chOff x="1493663" y="864023"/>
            <a:chExt cx="3643634" cy="2637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663" y="864023"/>
              <a:ext cx="3643633" cy="2028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98811" y="3132268"/>
              <a:ext cx="3638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  <a:cs typeface="Courier New" panose="02070309020205020404" pitchFamily="49" charset="0"/>
                </a:rPr>
                <a:t>http://nsidc.org/data/smap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8811" y="2878556"/>
              <a:ext cx="363848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urier New" panose="02070309020205020404" pitchFamily="49" charset="0"/>
                </a:rPr>
                <a:t>Data Archive &amp; HTML Doc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73049" y="1044330"/>
            <a:ext cx="4066151" cy="2689470"/>
            <a:chOff x="6541866" y="2156791"/>
            <a:chExt cx="5421534" cy="35859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08" y="2156791"/>
              <a:ext cx="1988246" cy="24812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541866" y="4788642"/>
              <a:ext cx="2006988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i="1" dirty="0">
                  <a:cs typeface="Courier New" panose="02070309020205020404" pitchFamily="49" charset="0"/>
                </a:rPr>
                <a:t>Product Specification Document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869" y="2567078"/>
              <a:ext cx="1982606" cy="247185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60" y="2159446"/>
              <a:ext cx="1897340" cy="248394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8317869" y="5059655"/>
              <a:ext cx="198260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i="1" dirty="0">
                  <a:cs typeface="Courier New" panose="02070309020205020404" pitchFamily="49" charset="0"/>
                </a:rPr>
                <a:t>Algorithm Document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66060" y="4779592"/>
              <a:ext cx="189733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i="1" dirty="0">
                  <a:cs typeface="Courier New" panose="02070309020205020404" pitchFamily="49" charset="0"/>
                </a:rPr>
                <a:t>Data Assessment Reports</a:t>
              </a:r>
            </a:p>
          </p:txBody>
        </p:sp>
      </p:grpSp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6009A-98F9-2145-9A9F-570279BABD6B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6" y="3893400"/>
            <a:ext cx="1405890" cy="20372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28600" y="3876931"/>
            <a:ext cx="3643752" cy="2189565"/>
            <a:chOff x="271511" y="3530159"/>
            <a:chExt cx="4858336" cy="291942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744" y="3530159"/>
              <a:ext cx="1876280" cy="27432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 rot="17954989">
              <a:off x="3597272" y="4718435"/>
              <a:ext cx="2695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urier New" panose="02070309020205020404" pitchFamily="49" charset="0"/>
                </a:rPr>
                <a:t>10.1175/JHM-D-17-0130.1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rot="18004410">
              <a:off x="1550506" y="4828267"/>
              <a:ext cx="2873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urier New" panose="02070309020205020404" pitchFamily="49" charset="0"/>
                </a:rPr>
                <a:t>10.1175/JHM-D-17-0063.1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1511" y="4024596"/>
              <a:ext cx="1793552" cy="119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i="1" dirty="0">
                  <a:cs typeface="Courier New" panose="02070309020205020404" pitchFamily="49" charset="0"/>
                </a:rPr>
                <a:t>Peer-Reviewed Papers</a:t>
              </a:r>
            </a:p>
            <a:p>
              <a:pPr algn="ctr">
                <a:lnSpc>
                  <a:spcPct val="150000"/>
                </a:lnSpc>
              </a:pPr>
              <a:r>
                <a:rPr lang="en-US" sz="1200" b="1" i="1" dirty="0">
                  <a:cs typeface="Courier New" panose="02070309020205020404" pitchFamily="49" charset="0"/>
                </a:rPr>
                <a:t>(J. </a:t>
              </a:r>
              <a:r>
                <a:rPr lang="en-US" sz="1200" b="1" i="1" dirty="0" err="1">
                  <a:cs typeface="Courier New" panose="02070309020205020404" pitchFamily="49" charset="0"/>
                </a:rPr>
                <a:t>Hydromet</a:t>
              </a:r>
              <a:r>
                <a:rPr lang="en-US" sz="1200" b="1" i="1" dirty="0">
                  <a:cs typeface="Courier New" panose="02070309020205020404" pitchFamily="49" charset="0"/>
                </a:rPr>
                <a:t>.)</a:t>
              </a:r>
              <a:endParaRPr lang="en-US" sz="1200" i="1" dirty="0">
                <a:cs typeface="Courier New" panose="02070309020205020404" pitchFamily="49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14913" y="273038"/>
            <a:ext cx="466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SMAP L4 Documentation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3562" y="4388846"/>
            <a:ext cx="27941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9-km, global land hourly product available since March 31, 2015 at ~2 to 3 day latency</a:t>
            </a:r>
          </a:p>
        </p:txBody>
      </p:sp>
    </p:spTree>
    <p:extLst>
      <p:ext uri="{BB962C8B-B14F-4D97-AF65-F5344CB8AC3E}">
        <p14:creationId xmlns:p14="http://schemas.microsoft.com/office/powerpoint/2010/main" val="140074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00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Sequential data assimilation (SMAP_L4) versus post-processing merging (SMERGE)</a:t>
            </a:r>
          </a:p>
          <a:p>
            <a:pPr algn="ctr"/>
            <a:endParaRPr lang="en-US" sz="2800" b="1" dirty="0"/>
          </a:p>
          <a:p>
            <a:r>
              <a:rPr lang="en-US" b="1" u="sng" dirty="0"/>
              <a:t>Sequential data assimilation:</a:t>
            </a:r>
            <a:endParaRPr lang="en-US" dirty="0"/>
          </a:p>
          <a:p>
            <a:r>
              <a:rPr lang="en-US" b="1" dirty="0">
                <a:solidFill>
                  <a:srgbClr val="009900"/>
                </a:solidFill>
              </a:rPr>
              <a:t>1)   Captures hourly/daily dynamics better.</a:t>
            </a:r>
          </a:p>
          <a:p>
            <a:r>
              <a:rPr lang="en-US" b="1" dirty="0">
                <a:solidFill>
                  <a:srgbClr val="009900"/>
                </a:solidFill>
              </a:rPr>
              <a:t>2)   Can estimate fluxes and states which are indirectly related to the observations.</a:t>
            </a:r>
          </a:p>
          <a:p>
            <a:pPr marL="342900" indent="-342900">
              <a:buAutoNum type="arabicParenR" startAt="3"/>
            </a:pPr>
            <a:r>
              <a:rPr lang="en-US" b="1" dirty="0">
                <a:solidFill>
                  <a:srgbClr val="009900"/>
                </a:solidFill>
              </a:rPr>
              <a:t>Can horizontally-extrapolating spatially-discontinuous observations.</a:t>
            </a:r>
          </a:p>
          <a:p>
            <a:pPr marL="342900" indent="-342900">
              <a:buAutoNum type="arabicParenR" startAt="4"/>
            </a:pPr>
            <a:r>
              <a:rPr lang="en-US" b="1" dirty="0">
                <a:solidFill>
                  <a:srgbClr val="FF0000"/>
                </a:solidFill>
              </a:rPr>
              <a:t>Computationally expensive for long-term products (1979-2015 SMERGE reprocessing would take on the order of ~1 year if run on single processor).</a:t>
            </a:r>
          </a:p>
          <a:p>
            <a:pPr marL="342900" indent="-342900">
              <a:buAutoNum type="arabicParenR" startAt="4"/>
            </a:pPr>
            <a:r>
              <a:rPr lang="en-US" b="1" dirty="0">
                <a:solidFill>
                  <a:srgbClr val="FF0000"/>
                </a:solidFill>
              </a:rPr>
              <a:t>Labor consuming to develop and test systems (SMAP_L4 system took &gt; 5 FTE’s to develop).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Han et al., </a:t>
            </a:r>
            <a:r>
              <a:rPr lang="en-US" i="1" dirty="0"/>
              <a:t>HESS</a:t>
            </a:r>
            <a:r>
              <a:rPr lang="en-US" dirty="0"/>
              <a:t> (2014) and Gruber et al., </a:t>
            </a:r>
            <a:r>
              <a:rPr lang="en-US" i="1" dirty="0"/>
              <a:t>RSE</a:t>
            </a:r>
            <a:r>
              <a:rPr lang="en-US" dirty="0"/>
              <a:t> (2017) argue that advantages #1 to #3 above do measurably add to the value of a root-zone soil moisture analysis for monthly agricultural drought monitoring</a:t>
            </a:r>
          </a:p>
          <a:p>
            <a:endParaRPr lang="en-US" dirty="0"/>
          </a:p>
          <a:p>
            <a:r>
              <a:rPr lang="en-US" dirty="0"/>
              <a:t>Therefore, SMERGE post-processing is: </a:t>
            </a:r>
            <a:r>
              <a:rPr lang="en-US" dirty="0" err="1"/>
              <a:t>i</a:t>
            </a:r>
            <a:r>
              <a:rPr lang="en-US" dirty="0"/>
              <a:t>) 100x faster to run, ii) 5x faster to develop and iii) likely as useful for agricultural drought applications.</a:t>
            </a:r>
          </a:p>
          <a:p>
            <a:endParaRPr lang="en-US" dirty="0"/>
          </a:p>
          <a:p>
            <a:r>
              <a:rPr lang="en-US" dirty="0"/>
              <a:t>SMERGE and NASA SMAP_L4 integration will be explored (once we have sufficient overlap)…</a:t>
            </a:r>
          </a:p>
        </p:txBody>
      </p:sp>
    </p:spTree>
    <p:extLst>
      <p:ext uri="{BB962C8B-B14F-4D97-AF65-F5344CB8AC3E}">
        <p14:creationId xmlns:p14="http://schemas.microsoft.com/office/powerpoint/2010/main" val="360079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62000"/>
            <a:ext cx="7848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you…</a:t>
            </a:r>
          </a:p>
          <a:p>
            <a:endParaRPr lang="en-US" sz="3200" b="1" dirty="0"/>
          </a:p>
          <a:p>
            <a:r>
              <a:rPr lang="en-US" dirty="0"/>
              <a:t>Han, E., Crow, W.T., Holmes, T. and Bolten, J.D. Benchmarking a soil moisture data assimilation system for agricultural drought monitoring. </a:t>
            </a:r>
            <a:r>
              <a:rPr lang="en-US" i="1" dirty="0"/>
              <a:t>Journal of Hydrometeorology</a:t>
            </a:r>
            <a:r>
              <a:rPr lang="en-US" dirty="0"/>
              <a:t>. 15:1117-1134. </a:t>
            </a:r>
            <a:r>
              <a:rPr lang="en-US" dirty="0">
                <a:hlinkClick r:id="rId2"/>
              </a:rPr>
              <a:t>10.1175/JHM-D-13-0125.1</a:t>
            </a:r>
            <a:r>
              <a:rPr lang="en-US" dirty="0"/>
              <a:t>. 2014.</a:t>
            </a:r>
          </a:p>
          <a:p>
            <a:endParaRPr lang="en-US" sz="3200" dirty="0"/>
          </a:p>
          <a:p>
            <a:r>
              <a:rPr lang="en-US" dirty="0"/>
              <a:t>Gruber, A. and Crow, W.T. The potential of 2D Kalman filtering for soil moisture data assimilation, </a:t>
            </a:r>
            <a:r>
              <a:rPr lang="en-US" i="1" dirty="0"/>
              <a:t>Remote Sensing of Environment</a:t>
            </a:r>
            <a:r>
              <a:rPr lang="en-US" dirty="0"/>
              <a:t>. 171:137-148. </a:t>
            </a:r>
            <a:r>
              <a:rPr lang="en-US" dirty="0">
                <a:hlinkClick r:id="rId3"/>
              </a:rPr>
              <a:t>10.1016/j.rse.2015.10.019</a:t>
            </a:r>
            <a:r>
              <a:rPr lang="en-US" dirty="0"/>
              <a:t>. 2015.</a:t>
            </a:r>
          </a:p>
          <a:p>
            <a:endParaRPr lang="en-US" dirty="0"/>
          </a:p>
          <a:p>
            <a:r>
              <a:rPr lang="en-US" dirty="0"/>
              <a:t>Reichle, R. et al. Assessment of the SMAP Level-4 Surface and Root-Zone Soil Moisture Product using in situ measurements. </a:t>
            </a:r>
            <a:r>
              <a:rPr lang="en-US" i="1" dirty="0"/>
              <a:t>Journal of Hydrometeorology</a:t>
            </a:r>
            <a:r>
              <a:rPr lang="en-US" dirty="0"/>
              <a:t>. 18(10):2621-2645. </a:t>
            </a:r>
            <a:r>
              <a:rPr lang="en-US" dirty="0">
                <a:hlinkClick r:id="rId4"/>
              </a:rPr>
              <a:t>10.1175/JHM-D-17-0063.1</a:t>
            </a:r>
            <a:r>
              <a:rPr lang="en-US" dirty="0"/>
              <a:t>. 2017.</a:t>
            </a:r>
          </a:p>
          <a:p>
            <a:endParaRPr lang="en-US" dirty="0"/>
          </a:p>
          <a:p>
            <a:r>
              <a:rPr lang="en-US" dirty="0"/>
              <a:t>Reichle, R. et al. Global assessment of the SMAP Level-4 surface and root-zone soil moisture product using assimilation diagnostics. </a:t>
            </a:r>
            <a:r>
              <a:rPr lang="en-US" i="1" dirty="0"/>
              <a:t>Journal of Hydrometeorology</a:t>
            </a:r>
            <a:r>
              <a:rPr lang="en-US" dirty="0"/>
              <a:t>. 18(12):3217-3237. </a:t>
            </a:r>
            <a:r>
              <a:rPr lang="en-US" dirty="0">
                <a:hlinkClick r:id="rId5"/>
              </a:rPr>
              <a:t>10.1175/JHM-D-17-0130.1</a:t>
            </a:r>
            <a:r>
              <a:rPr lang="en-US" dirty="0"/>
              <a:t>. 2017.</a:t>
            </a:r>
          </a:p>
          <a:p>
            <a:endParaRPr lang="en-US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6" y="1222923"/>
            <a:ext cx="3581400" cy="248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588" y="4233747"/>
            <a:ext cx="2133600" cy="23956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4557135"/>
            <a:ext cx="1066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8796" y="3142788"/>
            <a:ext cx="914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007006" y="2561072"/>
            <a:ext cx="717394" cy="48692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22543" y="3577686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82792" y="1306551"/>
            <a:ext cx="40386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all moisture and temperate states in model, not just those directly impacting SMAP measurements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2523" y="1245225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Land Surface Model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9800" y="3810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AutoShape 2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2514600" cy="251460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566208" y="36891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SMAP Satellite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482898" y="4953000"/>
            <a:ext cx="631902" cy="57986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45151" y="4964151"/>
            <a:ext cx="674649" cy="5984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6" y="1222923"/>
            <a:ext cx="3581400" cy="248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588" y="4233747"/>
            <a:ext cx="2133600" cy="23956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4557135"/>
            <a:ext cx="1066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8796" y="3142788"/>
            <a:ext cx="914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007006" y="2561072"/>
            <a:ext cx="717394" cy="48692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22543" y="3577686"/>
            <a:ext cx="0" cy="9144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82792" y="1306551"/>
            <a:ext cx="40386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all moisture and temperate states in model, not just those directly impacting SMAP measurements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2523" y="1245225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Land Surface Model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9800" y="3810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AutoShape 2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2514600" cy="251460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566208" y="36891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SMAP Satellite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6019800"/>
            <a:ext cx="9144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GOOD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482898" y="4953000"/>
            <a:ext cx="631902" cy="57986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345151" y="4964151"/>
            <a:ext cx="674649" cy="5984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28388" y="1777850"/>
            <a:ext cx="9144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6" y="1222923"/>
            <a:ext cx="3581400" cy="248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588" y="4233747"/>
            <a:ext cx="2133600" cy="23956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4557135"/>
            <a:ext cx="1066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8796" y="3142788"/>
            <a:ext cx="914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007006" y="2561072"/>
            <a:ext cx="717394" cy="48692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22543" y="3577686"/>
            <a:ext cx="0" cy="914400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82792" y="1306551"/>
            <a:ext cx="40386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all moisture and temperate states in model, not just those directly impacting SMAP measurements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2523" y="1245225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Land Surface Model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6257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SMAP L4 Surface and Root-Zone Soil Moisture Example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09800" y="3810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AutoShape 2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SMAP mission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2514600" cy="251460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566208" y="36891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SMAP Satellite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4023" y="1777850"/>
            <a:ext cx="9144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6019800"/>
            <a:ext cx="9144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482898" y="4953000"/>
            <a:ext cx="631902" cy="57986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345151" y="4964151"/>
            <a:ext cx="674649" cy="5984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29323" y="322200"/>
            <a:ext cx="4556853" cy="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Soil Moisture Active/Passive (SMAP) Mission Concept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28353" y="1082940"/>
            <a:ext cx="4915647" cy="47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08000" indent="-2206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L-band unfocused SAR and radiometer system, offset-fed 6 m light-weight deployable mesh reflector.  Shared feed for: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1.2 GHz </a:t>
            </a:r>
            <a:r>
              <a:rPr lang="en-US" sz="1600" u="sng" dirty="0">
                <a:solidFill>
                  <a:srgbClr val="FF0000"/>
                </a:solidFill>
                <a:latin typeface="Arial" charset="0"/>
              </a:rPr>
              <a:t>Radar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1-3 km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(30% nadir gap)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HH, VV and HV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1.4 GHz </a:t>
            </a:r>
            <a:r>
              <a:rPr lang="en-US" sz="1600" u="sng" dirty="0">
                <a:solidFill>
                  <a:srgbClr val="FF0000"/>
                </a:solidFill>
                <a:latin typeface="Arial" charset="0"/>
              </a:rPr>
              <a:t>Radiometer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at 40 km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(-3 dB)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H, V, 3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rd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and 4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Stokes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Conical scan, fixed incidence angle at 40°</a:t>
            </a: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Contiguous 1000 km swath, 2-3 days revisit</a:t>
            </a: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Sun-synchronous 6am/6pm orbit (680 km)</a:t>
            </a:r>
          </a:p>
          <a:p>
            <a:pPr marL="0" indent="0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43058" y="5214471"/>
            <a:ext cx="1837765" cy="1643529"/>
            <a:chOff x="1392" y="960"/>
            <a:chExt cx="684" cy="666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81"/>
              <a:ext cx="684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screenshot_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971"/>
              <a:ext cx="200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rc 8"/>
            <p:cNvSpPr>
              <a:spLocks/>
            </p:cNvSpPr>
            <p:nvPr/>
          </p:nvSpPr>
          <p:spPr bwMode="auto">
            <a:xfrm>
              <a:off x="1664" y="970"/>
              <a:ext cx="202" cy="43"/>
            </a:xfrm>
            <a:custGeom>
              <a:avLst/>
              <a:gdLst>
                <a:gd name="T0" fmla="*/ 0 w 35842"/>
                <a:gd name="T1" fmla="*/ 0 h 21600"/>
                <a:gd name="T2" fmla="*/ 0 w 35842"/>
                <a:gd name="T3" fmla="*/ 0 h 21600"/>
                <a:gd name="T4" fmla="*/ 0 w 35842"/>
                <a:gd name="T5" fmla="*/ 0 h 21600"/>
                <a:gd name="T6" fmla="*/ 0 60000 65536"/>
                <a:gd name="T7" fmla="*/ 0 60000 65536"/>
                <a:gd name="T8" fmla="*/ 0 60000 65536"/>
                <a:gd name="T9" fmla="*/ 0 w 35842"/>
                <a:gd name="T10" fmla="*/ 0 h 21600"/>
                <a:gd name="T11" fmla="*/ 35842 w 358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42" h="21600" fill="none" extrusionOk="0">
                  <a:moveTo>
                    <a:pt x="-1" y="9731"/>
                  </a:moveTo>
                  <a:cubicBezTo>
                    <a:pt x="3994" y="3657"/>
                    <a:pt x="10776" y="-1"/>
                    <a:pt x="18047" y="-1"/>
                  </a:cubicBezTo>
                  <a:cubicBezTo>
                    <a:pt x="25157" y="-1"/>
                    <a:pt x="31812" y="3499"/>
                    <a:pt x="35842" y="9357"/>
                  </a:cubicBezTo>
                </a:path>
                <a:path w="35842" h="21600" stroke="0" extrusionOk="0">
                  <a:moveTo>
                    <a:pt x="-1" y="9731"/>
                  </a:moveTo>
                  <a:cubicBezTo>
                    <a:pt x="3994" y="3657"/>
                    <a:pt x="10776" y="-1"/>
                    <a:pt x="18047" y="-1"/>
                  </a:cubicBezTo>
                  <a:cubicBezTo>
                    <a:pt x="25157" y="-1"/>
                    <a:pt x="31812" y="3499"/>
                    <a:pt x="35842" y="9357"/>
                  </a:cubicBezTo>
                  <a:lnTo>
                    <a:pt x="18047" y="21600"/>
                  </a:lnTo>
                  <a:close/>
                </a:path>
              </a:pathLst>
            </a:custGeom>
            <a:noFill/>
            <a:ln w="3175">
              <a:solidFill>
                <a:srgbClr val="9D7D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1663" y="962"/>
              <a:ext cx="77" cy="22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0 h 96"/>
                <a:gd name="T4" fmla="*/ 0 w 288"/>
                <a:gd name="T5" fmla="*/ 0 h 96"/>
                <a:gd name="T6" fmla="*/ 0 w 288"/>
                <a:gd name="T7" fmla="*/ 0 h 96"/>
                <a:gd name="T8" fmla="*/ 0 w 288"/>
                <a:gd name="T9" fmla="*/ 0 h 96"/>
                <a:gd name="T10" fmla="*/ 0 w 288"/>
                <a:gd name="T11" fmla="*/ 0 h 96"/>
                <a:gd name="T12" fmla="*/ 0 w 288"/>
                <a:gd name="T13" fmla="*/ 0 h 96"/>
                <a:gd name="T14" fmla="*/ 0 w 288"/>
                <a:gd name="T15" fmla="*/ 0 h 96"/>
                <a:gd name="T16" fmla="*/ 0 w 288"/>
                <a:gd name="T17" fmla="*/ 0 h 96"/>
                <a:gd name="T18" fmla="*/ 0 w 288"/>
                <a:gd name="T19" fmla="*/ 0 h 96"/>
                <a:gd name="T20" fmla="*/ 0 w 288"/>
                <a:gd name="T21" fmla="*/ 0 h 96"/>
                <a:gd name="T22" fmla="*/ 0 w 288"/>
                <a:gd name="T23" fmla="*/ 0 h 96"/>
                <a:gd name="T24" fmla="*/ 0 w 288"/>
                <a:gd name="T25" fmla="*/ 0 h 96"/>
                <a:gd name="T26" fmla="*/ 0 w 288"/>
                <a:gd name="T27" fmla="*/ 0 h 96"/>
                <a:gd name="T28" fmla="*/ 0 w 288"/>
                <a:gd name="T29" fmla="*/ 0 h 96"/>
                <a:gd name="T30" fmla="*/ 0 w 288"/>
                <a:gd name="T31" fmla="*/ 0 h 96"/>
                <a:gd name="T32" fmla="*/ 0 w 288"/>
                <a:gd name="T33" fmla="*/ 0 h 96"/>
                <a:gd name="T34" fmla="*/ 0 w 288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8"/>
                <a:gd name="T55" fmla="*/ 0 h 96"/>
                <a:gd name="T56" fmla="*/ 288 w 288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8" h="96">
                  <a:moveTo>
                    <a:pt x="0" y="96"/>
                  </a:moveTo>
                  <a:cubicBezTo>
                    <a:pt x="8" y="92"/>
                    <a:pt x="16" y="89"/>
                    <a:pt x="22" y="86"/>
                  </a:cubicBezTo>
                  <a:cubicBezTo>
                    <a:pt x="28" y="83"/>
                    <a:pt x="33" y="80"/>
                    <a:pt x="38" y="78"/>
                  </a:cubicBezTo>
                  <a:cubicBezTo>
                    <a:pt x="43" y="76"/>
                    <a:pt x="48" y="74"/>
                    <a:pt x="52" y="72"/>
                  </a:cubicBezTo>
                  <a:cubicBezTo>
                    <a:pt x="56" y="70"/>
                    <a:pt x="59" y="68"/>
                    <a:pt x="64" y="66"/>
                  </a:cubicBezTo>
                  <a:cubicBezTo>
                    <a:pt x="69" y="64"/>
                    <a:pt x="75" y="64"/>
                    <a:pt x="80" y="62"/>
                  </a:cubicBezTo>
                  <a:cubicBezTo>
                    <a:pt x="85" y="60"/>
                    <a:pt x="90" y="58"/>
                    <a:pt x="94" y="56"/>
                  </a:cubicBezTo>
                  <a:cubicBezTo>
                    <a:pt x="98" y="54"/>
                    <a:pt x="101" y="54"/>
                    <a:pt x="106" y="52"/>
                  </a:cubicBezTo>
                  <a:cubicBezTo>
                    <a:pt x="111" y="50"/>
                    <a:pt x="118" y="48"/>
                    <a:pt x="124" y="46"/>
                  </a:cubicBezTo>
                  <a:cubicBezTo>
                    <a:pt x="130" y="44"/>
                    <a:pt x="135" y="43"/>
                    <a:pt x="140" y="42"/>
                  </a:cubicBezTo>
                  <a:cubicBezTo>
                    <a:pt x="145" y="41"/>
                    <a:pt x="147" y="39"/>
                    <a:pt x="152" y="38"/>
                  </a:cubicBezTo>
                  <a:cubicBezTo>
                    <a:pt x="157" y="37"/>
                    <a:pt x="163" y="38"/>
                    <a:pt x="170" y="36"/>
                  </a:cubicBezTo>
                  <a:cubicBezTo>
                    <a:pt x="177" y="34"/>
                    <a:pt x="188" y="30"/>
                    <a:pt x="196" y="28"/>
                  </a:cubicBezTo>
                  <a:cubicBezTo>
                    <a:pt x="204" y="26"/>
                    <a:pt x="210" y="27"/>
                    <a:pt x="218" y="26"/>
                  </a:cubicBezTo>
                  <a:cubicBezTo>
                    <a:pt x="226" y="25"/>
                    <a:pt x="234" y="21"/>
                    <a:pt x="242" y="20"/>
                  </a:cubicBezTo>
                  <a:cubicBezTo>
                    <a:pt x="250" y="19"/>
                    <a:pt x="258" y="19"/>
                    <a:pt x="264" y="18"/>
                  </a:cubicBezTo>
                  <a:cubicBezTo>
                    <a:pt x="270" y="17"/>
                    <a:pt x="276" y="17"/>
                    <a:pt x="280" y="14"/>
                  </a:cubicBezTo>
                  <a:cubicBezTo>
                    <a:pt x="284" y="11"/>
                    <a:pt x="286" y="5"/>
                    <a:pt x="288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flipV="1">
              <a:off x="1657" y="964"/>
              <a:ext cx="62" cy="2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1703" y="967"/>
              <a:ext cx="16" cy="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 flipH="1">
              <a:off x="1790" y="960"/>
              <a:ext cx="102" cy="28"/>
              <a:chOff x="3838" y="528"/>
              <a:chExt cx="290" cy="96"/>
            </a:xfrm>
          </p:grpSpPr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 flipV="1">
                <a:off x="3838" y="528"/>
                <a:ext cx="288" cy="96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V="1">
                <a:off x="4054" y="540"/>
                <a:ext cx="74" cy="1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851" y="976"/>
              <a:ext cx="18" cy="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811" y="967"/>
              <a:ext cx="21" cy="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6" name="Picture 15" descr="Screen Shot 2014-07-07 at 3.09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5" y="1094416"/>
            <a:ext cx="4043082" cy="5047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529" y="6245412"/>
            <a:ext cx="539121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Electronic Version at 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http://smap.jpl.nasa.gov/Imperative/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Print Version Available (182 Pages): </a:t>
            </a:r>
            <a:r>
              <a:rPr lang="en-US" sz="1400" dirty="0" err="1">
                <a:solidFill>
                  <a:srgbClr val="0000FF"/>
                </a:solidFill>
                <a:latin typeface="Arial" charset="0"/>
              </a:rPr>
              <a:t>smap_science@jpl.nasa.gov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7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29323" y="322200"/>
            <a:ext cx="4556853" cy="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Soil Moisture Active/Passive (SMAP) Mission Concept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28353" y="1082940"/>
            <a:ext cx="4915647" cy="47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08000" indent="-2206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L-band unfocused SAR and radiometer system,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offset-fed 6 m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light-weight deployable mesh reflector.  Shared feed for: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1.2 GHz </a:t>
            </a:r>
            <a:r>
              <a:rPr lang="en-US" sz="1600" u="sng" dirty="0">
                <a:solidFill>
                  <a:srgbClr val="000000"/>
                </a:solidFill>
                <a:latin typeface="Arial" charset="0"/>
              </a:rPr>
              <a:t>Radar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1-3 km (30% nadir gap)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HH, VV and HV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1.4 GHz </a:t>
            </a:r>
            <a:r>
              <a:rPr lang="en-US" sz="1600" u="sng" dirty="0">
                <a:solidFill>
                  <a:srgbClr val="000000"/>
                </a:solidFill>
                <a:latin typeface="Arial" charset="0"/>
              </a:rPr>
              <a:t>Radiometer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at 40 km (-3 dB)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H, V, 3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rd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and 4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Stokes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Conical scan, fixed incidence angle at 40°</a:t>
            </a: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Contiguous 1000 km swath, 2-3 days revisit</a:t>
            </a: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Sun-synchronous 6am/6pm orbit (680 km)</a:t>
            </a:r>
          </a:p>
          <a:p>
            <a:pPr marL="0" indent="0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43058" y="5214471"/>
            <a:ext cx="1837765" cy="1643529"/>
            <a:chOff x="1392" y="960"/>
            <a:chExt cx="684" cy="666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81"/>
              <a:ext cx="684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screenshot_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971"/>
              <a:ext cx="200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rc 8"/>
            <p:cNvSpPr>
              <a:spLocks/>
            </p:cNvSpPr>
            <p:nvPr/>
          </p:nvSpPr>
          <p:spPr bwMode="auto">
            <a:xfrm>
              <a:off x="1664" y="970"/>
              <a:ext cx="202" cy="43"/>
            </a:xfrm>
            <a:custGeom>
              <a:avLst/>
              <a:gdLst>
                <a:gd name="T0" fmla="*/ 0 w 35842"/>
                <a:gd name="T1" fmla="*/ 0 h 21600"/>
                <a:gd name="T2" fmla="*/ 0 w 35842"/>
                <a:gd name="T3" fmla="*/ 0 h 21600"/>
                <a:gd name="T4" fmla="*/ 0 w 35842"/>
                <a:gd name="T5" fmla="*/ 0 h 21600"/>
                <a:gd name="T6" fmla="*/ 0 60000 65536"/>
                <a:gd name="T7" fmla="*/ 0 60000 65536"/>
                <a:gd name="T8" fmla="*/ 0 60000 65536"/>
                <a:gd name="T9" fmla="*/ 0 w 35842"/>
                <a:gd name="T10" fmla="*/ 0 h 21600"/>
                <a:gd name="T11" fmla="*/ 35842 w 358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42" h="21600" fill="none" extrusionOk="0">
                  <a:moveTo>
                    <a:pt x="-1" y="9731"/>
                  </a:moveTo>
                  <a:cubicBezTo>
                    <a:pt x="3994" y="3657"/>
                    <a:pt x="10776" y="-1"/>
                    <a:pt x="18047" y="-1"/>
                  </a:cubicBezTo>
                  <a:cubicBezTo>
                    <a:pt x="25157" y="-1"/>
                    <a:pt x="31812" y="3499"/>
                    <a:pt x="35842" y="9357"/>
                  </a:cubicBezTo>
                </a:path>
                <a:path w="35842" h="21600" stroke="0" extrusionOk="0">
                  <a:moveTo>
                    <a:pt x="-1" y="9731"/>
                  </a:moveTo>
                  <a:cubicBezTo>
                    <a:pt x="3994" y="3657"/>
                    <a:pt x="10776" y="-1"/>
                    <a:pt x="18047" y="-1"/>
                  </a:cubicBezTo>
                  <a:cubicBezTo>
                    <a:pt x="25157" y="-1"/>
                    <a:pt x="31812" y="3499"/>
                    <a:pt x="35842" y="9357"/>
                  </a:cubicBezTo>
                  <a:lnTo>
                    <a:pt x="18047" y="21600"/>
                  </a:lnTo>
                  <a:close/>
                </a:path>
              </a:pathLst>
            </a:custGeom>
            <a:noFill/>
            <a:ln w="3175">
              <a:solidFill>
                <a:srgbClr val="9D7D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1663" y="962"/>
              <a:ext cx="77" cy="22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0 h 96"/>
                <a:gd name="T4" fmla="*/ 0 w 288"/>
                <a:gd name="T5" fmla="*/ 0 h 96"/>
                <a:gd name="T6" fmla="*/ 0 w 288"/>
                <a:gd name="T7" fmla="*/ 0 h 96"/>
                <a:gd name="T8" fmla="*/ 0 w 288"/>
                <a:gd name="T9" fmla="*/ 0 h 96"/>
                <a:gd name="T10" fmla="*/ 0 w 288"/>
                <a:gd name="T11" fmla="*/ 0 h 96"/>
                <a:gd name="T12" fmla="*/ 0 w 288"/>
                <a:gd name="T13" fmla="*/ 0 h 96"/>
                <a:gd name="T14" fmla="*/ 0 w 288"/>
                <a:gd name="T15" fmla="*/ 0 h 96"/>
                <a:gd name="T16" fmla="*/ 0 w 288"/>
                <a:gd name="T17" fmla="*/ 0 h 96"/>
                <a:gd name="T18" fmla="*/ 0 w 288"/>
                <a:gd name="T19" fmla="*/ 0 h 96"/>
                <a:gd name="T20" fmla="*/ 0 w 288"/>
                <a:gd name="T21" fmla="*/ 0 h 96"/>
                <a:gd name="T22" fmla="*/ 0 w 288"/>
                <a:gd name="T23" fmla="*/ 0 h 96"/>
                <a:gd name="T24" fmla="*/ 0 w 288"/>
                <a:gd name="T25" fmla="*/ 0 h 96"/>
                <a:gd name="T26" fmla="*/ 0 w 288"/>
                <a:gd name="T27" fmla="*/ 0 h 96"/>
                <a:gd name="T28" fmla="*/ 0 w 288"/>
                <a:gd name="T29" fmla="*/ 0 h 96"/>
                <a:gd name="T30" fmla="*/ 0 w 288"/>
                <a:gd name="T31" fmla="*/ 0 h 96"/>
                <a:gd name="T32" fmla="*/ 0 w 288"/>
                <a:gd name="T33" fmla="*/ 0 h 96"/>
                <a:gd name="T34" fmla="*/ 0 w 288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8"/>
                <a:gd name="T55" fmla="*/ 0 h 96"/>
                <a:gd name="T56" fmla="*/ 288 w 288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8" h="96">
                  <a:moveTo>
                    <a:pt x="0" y="96"/>
                  </a:moveTo>
                  <a:cubicBezTo>
                    <a:pt x="8" y="92"/>
                    <a:pt x="16" y="89"/>
                    <a:pt x="22" y="86"/>
                  </a:cubicBezTo>
                  <a:cubicBezTo>
                    <a:pt x="28" y="83"/>
                    <a:pt x="33" y="80"/>
                    <a:pt x="38" y="78"/>
                  </a:cubicBezTo>
                  <a:cubicBezTo>
                    <a:pt x="43" y="76"/>
                    <a:pt x="48" y="74"/>
                    <a:pt x="52" y="72"/>
                  </a:cubicBezTo>
                  <a:cubicBezTo>
                    <a:pt x="56" y="70"/>
                    <a:pt x="59" y="68"/>
                    <a:pt x="64" y="66"/>
                  </a:cubicBezTo>
                  <a:cubicBezTo>
                    <a:pt x="69" y="64"/>
                    <a:pt x="75" y="64"/>
                    <a:pt x="80" y="62"/>
                  </a:cubicBezTo>
                  <a:cubicBezTo>
                    <a:pt x="85" y="60"/>
                    <a:pt x="90" y="58"/>
                    <a:pt x="94" y="56"/>
                  </a:cubicBezTo>
                  <a:cubicBezTo>
                    <a:pt x="98" y="54"/>
                    <a:pt x="101" y="54"/>
                    <a:pt x="106" y="52"/>
                  </a:cubicBezTo>
                  <a:cubicBezTo>
                    <a:pt x="111" y="50"/>
                    <a:pt x="118" y="48"/>
                    <a:pt x="124" y="46"/>
                  </a:cubicBezTo>
                  <a:cubicBezTo>
                    <a:pt x="130" y="44"/>
                    <a:pt x="135" y="43"/>
                    <a:pt x="140" y="42"/>
                  </a:cubicBezTo>
                  <a:cubicBezTo>
                    <a:pt x="145" y="41"/>
                    <a:pt x="147" y="39"/>
                    <a:pt x="152" y="38"/>
                  </a:cubicBezTo>
                  <a:cubicBezTo>
                    <a:pt x="157" y="37"/>
                    <a:pt x="163" y="38"/>
                    <a:pt x="170" y="36"/>
                  </a:cubicBezTo>
                  <a:cubicBezTo>
                    <a:pt x="177" y="34"/>
                    <a:pt x="188" y="30"/>
                    <a:pt x="196" y="28"/>
                  </a:cubicBezTo>
                  <a:cubicBezTo>
                    <a:pt x="204" y="26"/>
                    <a:pt x="210" y="27"/>
                    <a:pt x="218" y="26"/>
                  </a:cubicBezTo>
                  <a:cubicBezTo>
                    <a:pt x="226" y="25"/>
                    <a:pt x="234" y="21"/>
                    <a:pt x="242" y="20"/>
                  </a:cubicBezTo>
                  <a:cubicBezTo>
                    <a:pt x="250" y="19"/>
                    <a:pt x="258" y="19"/>
                    <a:pt x="264" y="18"/>
                  </a:cubicBezTo>
                  <a:cubicBezTo>
                    <a:pt x="270" y="17"/>
                    <a:pt x="276" y="17"/>
                    <a:pt x="280" y="14"/>
                  </a:cubicBezTo>
                  <a:cubicBezTo>
                    <a:pt x="284" y="11"/>
                    <a:pt x="286" y="5"/>
                    <a:pt x="288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flipV="1">
              <a:off x="1657" y="964"/>
              <a:ext cx="62" cy="2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1703" y="967"/>
              <a:ext cx="16" cy="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 flipH="1">
              <a:off x="1790" y="960"/>
              <a:ext cx="102" cy="28"/>
              <a:chOff x="3838" y="528"/>
              <a:chExt cx="290" cy="96"/>
            </a:xfrm>
          </p:grpSpPr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 flipV="1">
                <a:off x="3838" y="528"/>
                <a:ext cx="288" cy="96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V="1">
                <a:off x="4054" y="540"/>
                <a:ext cx="74" cy="1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851" y="976"/>
              <a:ext cx="18" cy="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811" y="967"/>
              <a:ext cx="21" cy="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6" name="Picture 15" descr="Screen Shot 2014-07-07 at 3.09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5" y="1094416"/>
            <a:ext cx="4043082" cy="5047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529" y="6245412"/>
            <a:ext cx="539121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Electronic Version at 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http://smap.jpl.nasa.gov/Imperative/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Print Version Available (182 Pages): </a:t>
            </a:r>
            <a:r>
              <a:rPr lang="en-US" sz="1400" dirty="0" err="1">
                <a:solidFill>
                  <a:srgbClr val="0000FF"/>
                </a:solidFill>
                <a:latin typeface="Arial" charset="0"/>
              </a:rPr>
              <a:t>smap_science@jpl.nasa.gov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0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29323" y="322200"/>
            <a:ext cx="4556853" cy="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Soil Moisture Active/Passive (SMAP) Mission Concept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28353" y="1082940"/>
            <a:ext cx="4915647" cy="47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08000" indent="-2206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L-band unfocused SAR and radiometer system, offset-fed 6 m light-weight deployable mesh reflector.  Shared feed for: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1.2 GHz </a:t>
            </a:r>
            <a:r>
              <a:rPr lang="en-US" sz="1600" u="sng" dirty="0">
                <a:solidFill>
                  <a:srgbClr val="000000"/>
                </a:solidFill>
                <a:latin typeface="Arial" charset="0"/>
              </a:rPr>
              <a:t>Radar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1-3 km (30% nadir gap)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HH, VV and HV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charset="0"/>
              <a:buChar char="Ø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1.4 GHz </a:t>
            </a:r>
            <a:r>
              <a:rPr lang="en-US" sz="1600" u="sng" dirty="0">
                <a:solidFill>
                  <a:srgbClr val="000000"/>
                </a:solidFill>
                <a:latin typeface="Arial" charset="0"/>
              </a:rPr>
              <a:t>Radiometer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at 40 km (-3 dB)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H, V, 3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rd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and 4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Stokes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Conical scan, fixed incidence angle at 40°</a:t>
            </a: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Contiguous 1000 km swath, 2-3 days revisit</a:t>
            </a:r>
          </a:p>
          <a:p>
            <a:pPr marL="0" indent="0" defTabSz="914400" fontAlgn="base">
              <a:spcBef>
                <a:spcPct val="7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Sun-synchronous 6am/6pm orbit (680 km)</a:t>
            </a:r>
          </a:p>
          <a:p>
            <a:pPr marL="0" indent="0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43058" y="5214471"/>
            <a:ext cx="1837765" cy="1643529"/>
            <a:chOff x="1392" y="960"/>
            <a:chExt cx="684" cy="666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81"/>
              <a:ext cx="684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screenshot_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971"/>
              <a:ext cx="200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rc 8"/>
            <p:cNvSpPr>
              <a:spLocks/>
            </p:cNvSpPr>
            <p:nvPr/>
          </p:nvSpPr>
          <p:spPr bwMode="auto">
            <a:xfrm>
              <a:off x="1664" y="970"/>
              <a:ext cx="202" cy="43"/>
            </a:xfrm>
            <a:custGeom>
              <a:avLst/>
              <a:gdLst>
                <a:gd name="T0" fmla="*/ 0 w 35842"/>
                <a:gd name="T1" fmla="*/ 0 h 21600"/>
                <a:gd name="T2" fmla="*/ 0 w 35842"/>
                <a:gd name="T3" fmla="*/ 0 h 21600"/>
                <a:gd name="T4" fmla="*/ 0 w 35842"/>
                <a:gd name="T5" fmla="*/ 0 h 21600"/>
                <a:gd name="T6" fmla="*/ 0 60000 65536"/>
                <a:gd name="T7" fmla="*/ 0 60000 65536"/>
                <a:gd name="T8" fmla="*/ 0 60000 65536"/>
                <a:gd name="T9" fmla="*/ 0 w 35842"/>
                <a:gd name="T10" fmla="*/ 0 h 21600"/>
                <a:gd name="T11" fmla="*/ 35842 w 358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842" h="21600" fill="none" extrusionOk="0">
                  <a:moveTo>
                    <a:pt x="-1" y="9731"/>
                  </a:moveTo>
                  <a:cubicBezTo>
                    <a:pt x="3994" y="3657"/>
                    <a:pt x="10776" y="-1"/>
                    <a:pt x="18047" y="-1"/>
                  </a:cubicBezTo>
                  <a:cubicBezTo>
                    <a:pt x="25157" y="-1"/>
                    <a:pt x="31812" y="3499"/>
                    <a:pt x="35842" y="9357"/>
                  </a:cubicBezTo>
                </a:path>
                <a:path w="35842" h="21600" stroke="0" extrusionOk="0">
                  <a:moveTo>
                    <a:pt x="-1" y="9731"/>
                  </a:moveTo>
                  <a:cubicBezTo>
                    <a:pt x="3994" y="3657"/>
                    <a:pt x="10776" y="-1"/>
                    <a:pt x="18047" y="-1"/>
                  </a:cubicBezTo>
                  <a:cubicBezTo>
                    <a:pt x="25157" y="-1"/>
                    <a:pt x="31812" y="3499"/>
                    <a:pt x="35842" y="9357"/>
                  </a:cubicBezTo>
                  <a:lnTo>
                    <a:pt x="18047" y="21600"/>
                  </a:lnTo>
                  <a:close/>
                </a:path>
              </a:pathLst>
            </a:custGeom>
            <a:noFill/>
            <a:ln w="3175">
              <a:solidFill>
                <a:srgbClr val="9D7D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1663" y="962"/>
              <a:ext cx="77" cy="22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0 h 96"/>
                <a:gd name="T4" fmla="*/ 0 w 288"/>
                <a:gd name="T5" fmla="*/ 0 h 96"/>
                <a:gd name="T6" fmla="*/ 0 w 288"/>
                <a:gd name="T7" fmla="*/ 0 h 96"/>
                <a:gd name="T8" fmla="*/ 0 w 288"/>
                <a:gd name="T9" fmla="*/ 0 h 96"/>
                <a:gd name="T10" fmla="*/ 0 w 288"/>
                <a:gd name="T11" fmla="*/ 0 h 96"/>
                <a:gd name="T12" fmla="*/ 0 w 288"/>
                <a:gd name="T13" fmla="*/ 0 h 96"/>
                <a:gd name="T14" fmla="*/ 0 w 288"/>
                <a:gd name="T15" fmla="*/ 0 h 96"/>
                <a:gd name="T16" fmla="*/ 0 w 288"/>
                <a:gd name="T17" fmla="*/ 0 h 96"/>
                <a:gd name="T18" fmla="*/ 0 w 288"/>
                <a:gd name="T19" fmla="*/ 0 h 96"/>
                <a:gd name="T20" fmla="*/ 0 w 288"/>
                <a:gd name="T21" fmla="*/ 0 h 96"/>
                <a:gd name="T22" fmla="*/ 0 w 288"/>
                <a:gd name="T23" fmla="*/ 0 h 96"/>
                <a:gd name="T24" fmla="*/ 0 w 288"/>
                <a:gd name="T25" fmla="*/ 0 h 96"/>
                <a:gd name="T26" fmla="*/ 0 w 288"/>
                <a:gd name="T27" fmla="*/ 0 h 96"/>
                <a:gd name="T28" fmla="*/ 0 w 288"/>
                <a:gd name="T29" fmla="*/ 0 h 96"/>
                <a:gd name="T30" fmla="*/ 0 w 288"/>
                <a:gd name="T31" fmla="*/ 0 h 96"/>
                <a:gd name="T32" fmla="*/ 0 w 288"/>
                <a:gd name="T33" fmla="*/ 0 h 96"/>
                <a:gd name="T34" fmla="*/ 0 w 288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8"/>
                <a:gd name="T55" fmla="*/ 0 h 96"/>
                <a:gd name="T56" fmla="*/ 288 w 288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8" h="96">
                  <a:moveTo>
                    <a:pt x="0" y="96"/>
                  </a:moveTo>
                  <a:cubicBezTo>
                    <a:pt x="8" y="92"/>
                    <a:pt x="16" y="89"/>
                    <a:pt x="22" y="86"/>
                  </a:cubicBezTo>
                  <a:cubicBezTo>
                    <a:pt x="28" y="83"/>
                    <a:pt x="33" y="80"/>
                    <a:pt x="38" y="78"/>
                  </a:cubicBezTo>
                  <a:cubicBezTo>
                    <a:pt x="43" y="76"/>
                    <a:pt x="48" y="74"/>
                    <a:pt x="52" y="72"/>
                  </a:cubicBezTo>
                  <a:cubicBezTo>
                    <a:pt x="56" y="70"/>
                    <a:pt x="59" y="68"/>
                    <a:pt x="64" y="66"/>
                  </a:cubicBezTo>
                  <a:cubicBezTo>
                    <a:pt x="69" y="64"/>
                    <a:pt x="75" y="64"/>
                    <a:pt x="80" y="62"/>
                  </a:cubicBezTo>
                  <a:cubicBezTo>
                    <a:pt x="85" y="60"/>
                    <a:pt x="90" y="58"/>
                    <a:pt x="94" y="56"/>
                  </a:cubicBezTo>
                  <a:cubicBezTo>
                    <a:pt x="98" y="54"/>
                    <a:pt x="101" y="54"/>
                    <a:pt x="106" y="52"/>
                  </a:cubicBezTo>
                  <a:cubicBezTo>
                    <a:pt x="111" y="50"/>
                    <a:pt x="118" y="48"/>
                    <a:pt x="124" y="46"/>
                  </a:cubicBezTo>
                  <a:cubicBezTo>
                    <a:pt x="130" y="44"/>
                    <a:pt x="135" y="43"/>
                    <a:pt x="140" y="42"/>
                  </a:cubicBezTo>
                  <a:cubicBezTo>
                    <a:pt x="145" y="41"/>
                    <a:pt x="147" y="39"/>
                    <a:pt x="152" y="38"/>
                  </a:cubicBezTo>
                  <a:cubicBezTo>
                    <a:pt x="157" y="37"/>
                    <a:pt x="163" y="38"/>
                    <a:pt x="170" y="36"/>
                  </a:cubicBezTo>
                  <a:cubicBezTo>
                    <a:pt x="177" y="34"/>
                    <a:pt x="188" y="30"/>
                    <a:pt x="196" y="28"/>
                  </a:cubicBezTo>
                  <a:cubicBezTo>
                    <a:pt x="204" y="26"/>
                    <a:pt x="210" y="27"/>
                    <a:pt x="218" y="26"/>
                  </a:cubicBezTo>
                  <a:cubicBezTo>
                    <a:pt x="226" y="25"/>
                    <a:pt x="234" y="21"/>
                    <a:pt x="242" y="20"/>
                  </a:cubicBezTo>
                  <a:cubicBezTo>
                    <a:pt x="250" y="19"/>
                    <a:pt x="258" y="19"/>
                    <a:pt x="264" y="18"/>
                  </a:cubicBezTo>
                  <a:cubicBezTo>
                    <a:pt x="270" y="17"/>
                    <a:pt x="276" y="17"/>
                    <a:pt x="280" y="14"/>
                  </a:cubicBezTo>
                  <a:cubicBezTo>
                    <a:pt x="284" y="11"/>
                    <a:pt x="286" y="5"/>
                    <a:pt x="288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flipV="1">
              <a:off x="1657" y="964"/>
              <a:ext cx="62" cy="2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1703" y="967"/>
              <a:ext cx="16" cy="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 flipH="1">
              <a:off x="1790" y="960"/>
              <a:ext cx="102" cy="28"/>
              <a:chOff x="3838" y="528"/>
              <a:chExt cx="290" cy="96"/>
            </a:xfrm>
          </p:grpSpPr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 flipV="1">
                <a:off x="3838" y="528"/>
                <a:ext cx="288" cy="96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V="1">
                <a:off x="4054" y="540"/>
                <a:ext cx="74" cy="1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851" y="976"/>
              <a:ext cx="18" cy="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811" y="967"/>
              <a:ext cx="21" cy="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6" name="Picture 15" descr="Screen Shot 2014-07-07 at 3.09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5" y="1094416"/>
            <a:ext cx="4043082" cy="5047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529" y="6245412"/>
            <a:ext cx="539121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Electronic Version at 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http://smap.jpl.nasa.gov/Imperative/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Print Version Available (182 Pages): </a:t>
            </a:r>
            <a:r>
              <a:rPr lang="en-US" sz="1400" dirty="0" err="1">
                <a:solidFill>
                  <a:srgbClr val="0000FF"/>
                </a:solidFill>
                <a:latin typeface="Arial" charset="0"/>
              </a:rPr>
              <a:t>smap_science@jpl.nasa.gov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6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034" y="194236"/>
            <a:ext cx="489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</a:rPr>
              <a:t>SMAP Launch: January 31, 2015</a:t>
            </a:r>
          </a:p>
        </p:txBody>
      </p:sp>
      <p:pic>
        <p:nvPicPr>
          <p:cNvPr id="3" name="Picture 2" descr="SMAP_Launch_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882"/>
            <a:ext cx="9144000" cy="585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5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A18057_i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553"/>
            <a:ext cx="9144000" cy="5918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6390" y="182143"/>
            <a:ext cx="406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</a:rPr>
              <a:t>First SMAP Measurements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4500" y="6621790"/>
            <a:ext cx="2435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smap.jpl.nasa.gov</a:t>
            </a:r>
            <a:r>
              <a:rPr lang="en-US" sz="1100" dirty="0"/>
              <a:t>/news/1246/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7031" y="1451295"/>
            <a:ext cx="3993160" cy="2936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7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6561" y="1342238"/>
          <a:ext cx="8137322" cy="4362280"/>
        </p:xfrm>
        <a:graphic>
          <a:graphicData uri="http://schemas.openxmlformats.org/drawingml/2006/table">
            <a:tbl>
              <a:tblPr firstRow="1" firstCol="1" bandRow="1"/>
              <a:tblGrid>
                <a:gridCol w="1864739">
                  <a:extLst>
                    <a:ext uri="{9D8B030D-6E8A-4147-A177-3AD203B41FA5}">
                      <a16:colId xmlns:a16="http://schemas.microsoft.com/office/drawing/2014/main" val="1798368315"/>
                    </a:ext>
                  </a:extLst>
                </a:gridCol>
                <a:gridCol w="4587567">
                  <a:extLst>
                    <a:ext uri="{9D8B030D-6E8A-4147-A177-3AD203B41FA5}">
                      <a16:colId xmlns:a16="http://schemas.microsoft.com/office/drawing/2014/main" val="3177139392"/>
                    </a:ext>
                  </a:extLst>
                </a:gridCol>
                <a:gridCol w="1685016">
                  <a:extLst>
                    <a:ext uri="{9D8B030D-6E8A-4147-A177-3AD203B41FA5}">
                      <a16:colId xmlns:a16="http://schemas.microsoft.com/office/drawing/2014/main" val="3702235266"/>
                    </a:ext>
                  </a:extLst>
                </a:gridCol>
              </a:tblGrid>
              <a:tr h="2676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1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Current SMAP Data Product Summary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739048"/>
                  </a:ext>
                </a:extLst>
              </a:tr>
              <a:tr h="545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25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Data Product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25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Data Product Description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25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Gridding/</a:t>
                      </a: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Resolution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32718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L1A_Radiometer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Radiometer Data in Time-Order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78195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L1B_TB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Radiometer T</a:t>
                      </a:r>
                      <a:r>
                        <a:rPr lang="en-US" sz="1600" b="1" baseline="-25000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in Time-Order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(36×47 km)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72611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L1C_TB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Radiometer T</a:t>
                      </a:r>
                      <a:r>
                        <a:rPr lang="en-US" sz="1600" b="1" baseline="-25000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in Half-Orbits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36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57660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L1C_TB_E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Radiometer T</a:t>
                      </a:r>
                      <a:r>
                        <a:rPr lang="en-US" sz="1600" b="1" baseline="-25000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in Half-Orbits, Enhanced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9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85886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L2_SM_P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Soil Moisture (Radiometer)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36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18310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L2_SM_P_E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Soil Moisture (Radiometer, Enhanced)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9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10996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L2_SM_SP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Soil Moisture (Sentinel Radar + Radiometer)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3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43531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L3_FT_P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Freeze/Thaw State (Radiometer)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36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941084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L3_FT_P_E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Freeze/Thaw State (Radiometer, Enhanced)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9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68066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L3_SM_P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Soil Moisture (Radiometer) 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36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755865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L3_SM_P_E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Soil Moisture (Radiometer, Enhanced)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9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513711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L4_SM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Soil Moisture (Surface and Root Zone)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9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190223"/>
                  </a:ext>
                </a:extLst>
              </a:tr>
              <a:tr h="272977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L4_C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Carbon Net Ecosystem Exchange (NEE)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9 km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5718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6090" y="219203"/>
            <a:ext cx="396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SMAP Data Product Table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561" y="5133681"/>
            <a:ext cx="8140390" cy="280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143000"/>
            <a:ext cx="7772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Soil moisture data assimilation: </a:t>
            </a:r>
            <a:r>
              <a:rPr lang="en-US" dirty="0"/>
              <a:t>Updating dynamic and continuous model state predictions (</a:t>
            </a:r>
            <a:r>
              <a:rPr lang="en-US" i="1" dirty="0" err="1"/>
              <a:t>d</a:t>
            </a:r>
            <a:r>
              <a:rPr lang="en-US" b="1" i="1" dirty="0" err="1"/>
              <a:t>S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dirty="0"/>
              <a:t>) using sporadic soil moisture observations (</a:t>
            </a:r>
            <a:r>
              <a:rPr lang="el-GR" dirty="0"/>
              <a:t>θ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its most common form:</a:t>
            </a:r>
          </a:p>
          <a:p>
            <a:endParaRPr lang="en-US" dirty="0"/>
          </a:p>
          <a:p>
            <a:r>
              <a:rPr lang="en-US" b="1" i="1" dirty="0"/>
              <a:t>S</a:t>
            </a:r>
            <a:r>
              <a:rPr lang="en-US" dirty="0"/>
              <a:t> = Profile soil moisture and temperature states within a land surface model.</a:t>
            </a:r>
          </a:p>
          <a:p>
            <a:r>
              <a:rPr lang="el-GR" dirty="0"/>
              <a:t>θ</a:t>
            </a:r>
            <a:r>
              <a:rPr lang="en-US" dirty="0"/>
              <a:t> = Surface soil moisture retrievals from a satellite-based radar or radiometer.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Motivation: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Provides a spatially and temporally continuous soil moisture analysis.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Random errors in analysis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≤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those found in underlying model/observations.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Provides a mathematical basis for updating unobserved states.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Background/Motivation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638800"/>
            <a:ext cx="7467600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system: The NASA Soil Moisture Active/Passive (SMAP) Level 4 (L4) Surface and Root-zone Soil Moisture Product.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1301</Words>
  <Application>Microsoft Office PowerPoint</Application>
  <PresentationFormat>On-screen Show (4:3)</PresentationFormat>
  <Paragraphs>242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wcrow</dc:creator>
  <cp:lastModifiedBy>Wade Crow</cp:lastModifiedBy>
  <cp:revision>79</cp:revision>
  <dcterms:created xsi:type="dcterms:W3CDTF">2018-02-12T14:41:00Z</dcterms:created>
  <dcterms:modified xsi:type="dcterms:W3CDTF">2018-05-08T14:55:59Z</dcterms:modified>
</cp:coreProperties>
</file>