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4"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D7BC7-867D-428E-A6B7-41DA78B98E81}" v="1359" dt="2024-02-15T20:40:09.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3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095B97-18B7-5A4C-9AD0-BB9A8E5C6332}"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
        <p:nvSpPr>
          <p:cNvPr id="8" name="Rectangle 7"/>
          <p:cNvSpPr/>
          <p:nvPr/>
        </p:nvSpPr>
        <p:spPr>
          <a:xfrm>
            <a:off x="0" y="1392"/>
            <a:ext cx="9144000" cy="6856608"/>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GRAPHICS_GOBEYOND-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9110957" cy="6858000"/>
          </a:xfrm>
          <a:prstGeom prst="rect">
            <a:avLst/>
          </a:prstGeom>
        </p:spPr>
      </p:pic>
    </p:spTree>
    <p:extLst>
      <p:ext uri="{BB962C8B-B14F-4D97-AF65-F5344CB8AC3E}">
        <p14:creationId xmlns:p14="http://schemas.microsoft.com/office/powerpoint/2010/main" val="138035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95B97-18B7-5A4C-9AD0-BB9A8E5C6332}"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268622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95B97-18B7-5A4C-9AD0-BB9A8E5C6332}"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348197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95B97-18B7-5A4C-9AD0-BB9A8E5C6332}"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59117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95B97-18B7-5A4C-9AD0-BB9A8E5C6332}"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391323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95B97-18B7-5A4C-9AD0-BB9A8E5C6332}"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87258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095B97-18B7-5A4C-9AD0-BB9A8E5C6332}"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5564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095B97-18B7-5A4C-9AD0-BB9A8E5C6332}"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348921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5B97-18B7-5A4C-9AD0-BB9A8E5C6332}"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88479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95B97-18B7-5A4C-9AD0-BB9A8E5C6332}"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283990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95B97-18B7-5A4C-9AD0-BB9A8E5C6332}"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220928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5448" y="274638"/>
            <a:ext cx="7071351"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60623"/>
            <a:ext cx="8229600" cy="4165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95B97-18B7-5A4C-9AD0-BB9A8E5C6332}" type="datetimeFigureOut">
              <a:rPr lang="en-US" smtClean="0"/>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BF122-B9EE-9744-AAD8-D1B3840A1AC2}" type="slidenum">
              <a:rPr lang="en-US" smtClean="0"/>
              <a:t>‹#›</a:t>
            </a:fld>
            <a:endParaRPr lang="en-US"/>
          </a:p>
        </p:txBody>
      </p:sp>
      <p:pic>
        <p:nvPicPr>
          <p:cNvPr id="9" name="Picture 8" descr="GRAPHICS_GOBEYOND-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700" y="0"/>
            <a:ext cx="9110957" cy="6858000"/>
          </a:xfrm>
          <a:prstGeom prst="rect">
            <a:avLst/>
          </a:prstGeom>
        </p:spPr>
      </p:pic>
    </p:spTree>
    <p:extLst>
      <p:ext uri="{BB962C8B-B14F-4D97-AF65-F5344CB8AC3E}">
        <p14:creationId xmlns:p14="http://schemas.microsoft.com/office/powerpoint/2010/main" val="1972426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amiu.edu/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amiu.edu/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amiu.edu/c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essica.perez01@tamiu.edu" TargetMode="External"/><Relationship Id="rId2" Type="http://schemas.openxmlformats.org/officeDocument/2006/relationships/hyperlink" Target="mailto:adrian.dominguez@tamiu.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cpr@tamiu.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alejandra.saucedo@tamiu.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events@tamiu.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garcia-kassandra@aramark.com" TargetMode="External"/><Relationship Id="rId2" Type="http://schemas.openxmlformats.org/officeDocument/2006/relationships/hyperlink" Target="mailto:monica.manrique@tamiu.edu" TargetMode="External"/><Relationship Id="rId1" Type="http://schemas.openxmlformats.org/officeDocument/2006/relationships/slideLayout" Target="../slideLayouts/slideLayout2.xml"/><Relationship Id="rId4" Type="http://schemas.openxmlformats.org/officeDocument/2006/relationships/hyperlink" Target="https://tamiu.catertrax.com/"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Henry.miller@tami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policies.tamus.edu/24-01-06.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Roque.Velasco@tamiu.edu" TargetMode="External"/><Relationship Id="rId2" Type="http://schemas.openxmlformats.org/officeDocument/2006/relationships/hyperlink" Target="mailto:cordeilia.perez@tamiu.edu" TargetMode="External"/><Relationship Id="rId1" Type="http://schemas.openxmlformats.org/officeDocument/2006/relationships/slideLayout" Target="../slideLayouts/slideLayout2.xml"/><Relationship Id="rId4" Type="http://schemas.openxmlformats.org/officeDocument/2006/relationships/hyperlink" Target="mailto:dispatcher@tamiu.ed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amiu.edu/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860" y="467877"/>
            <a:ext cx="6731340" cy="3132574"/>
          </a:xfrm>
        </p:spPr>
        <p:txBody>
          <a:bodyPr>
            <a:normAutofit fontScale="90000"/>
          </a:bodyPr>
          <a:lstStyle/>
          <a:p>
            <a:pPr algn="ctr"/>
            <a:r>
              <a:rPr lang="en-US" sz="5700" b="1" dirty="0">
                <a:latin typeface="Times"/>
                <a:cs typeface="Times"/>
              </a:rPr>
              <a:t>Camps and Programs for Minors Annual Training</a:t>
            </a:r>
            <a:endParaRPr lang="en-US" dirty="0">
              <a:cs typeface="Calibri"/>
            </a:endParaRPr>
          </a:p>
        </p:txBody>
      </p:sp>
      <p:pic>
        <p:nvPicPr>
          <p:cNvPr id="4" name="Picture 3" descr="A close-up of a logo&#10;&#10;Description automatically generated">
            <a:extLst>
              <a:ext uri="{FF2B5EF4-FFF2-40B4-BE49-F238E27FC236}">
                <a16:creationId xmlns:a16="http://schemas.microsoft.com/office/drawing/2014/main" id="{6AC2F05B-0E5F-436D-C3F4-9597E7CF58B9}"/>
              </a:ext>
            </a:extLst>
          </p:cNvPr>
          <p:cNvPicPr>
            <a:picLocks noChangeAspect="1"/>
          </p:cNvPicPr>
          <p:nvPr/>
        </p:nvPicPr>
        <p:blipFill>
          <a:blip r:embed="rId2"/>
          <a:stretch>
            <a:fillRect/>
          </a:stretch>
        </p:blipFill>
        <p:spPr>
          <a:xfrm>
            <a:off x="3463270" y="4232783"/>
            <a:ext cx="3266192" cy="1196910"/>
          </a:xfrm>
          <a:prstGeom prst="rect">
            <a:avLst/>
          </a:prstGeom>
        </p:spPr>
      </p:pic>
    </p:spTree>
    <p:extLst>
      <p:ext uri="{BB962C8B-B14F-4D97-AF65-F5344CB8AC3E}">
        <p14:creationId xmlns:p14="http://schemas.microsoft.com/office/powerpoint/2010/main" val="201771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7263-954A-5089-59F9-867B62D0A672}"/>
              </a:ext>
            </a:extLst>
          </p:cNvPr>
          <p:cNvSpPr>
            <a:spLocks noGrp="1"/>
          </p:cNvSpPr>
          <p:nvPr>
            <p:ph type="title"/>
          </p:nvPr>
        </p:nvSpPr>
        <p:spPr>
          <a:xfrm>
            <a:off x="1811721" y="286184"/>
            <a:ext cx="7071351" cy="1143000"/>
          </a:xfrm>
        </p:spPr>
        <p:txBody>
          <a:bodyPr vert="horz" lIns="91440" tIns="45720" rIns="91440" bIns="45720" rtlCol="0" anchor="ctr">
            <a:noAutofit/>
          </a:bodyPr>
          <a:lstStyle/>
          <a:p>
            <a:pPr algn="ctr"/>
            <a:r>
              <a:rPr lang="en-US" sz="3600" dirty="0">
                <a:latin typeface="Times"/>
                <a:cs typeface="Times"/>
              </a:rPr>
              <a:t>CHECKLIST </a:t>
            </a:r>
            <a:br>
              <a:rPr lang="en-US" sz="3600" dirty="0">
                <a:latin typeface="Times"/>
                <a:cs typeface="Times"/>
              </a:rPr>
            </a:br>
            <a:r>
              <a:rPr lang="en-US" sz="3600" dirty="0">
                <a:latin typeface="Times"/>
                <a:cs typeface="Times"/>
              </a:rPr>
              <a:t>Forms for CPMs That Fall Under TAMIU Rule</a:t>
            </a:r>
            <a:endParaRPr lang="en-US" sz="3600">
              <a:ea typeface="Calibri"/>
              <a:cs typeface="Calibri"/>
            </a:endParaRPr>
          </a:p>
        </p:txBody>
      </p:sp>
      <p:sp>
        <p:nvSpPr>
          <p:cNvPr id="3" name="Content Placeholder 2">
            <a:extLst>
              <a:ext uri="{FF2B5EF4-FFF2-40B4-BE49-F238E27FC236}">
                <a16:creationId xmlns:a16="http://schemas.microsoft.com/office/drawing/2014/main" id="{8D3AFC56-2705-FFA4-C5C2-9BC1F2C97EC1}"/>
              </a:ext>
            </a:extLst>
          </p:cNvPr>
          <p:cNvSpPr>
            <a:spLocks noGrp="1"/>
          </p:cNvSpPr>
          <p:nvPr>
            <p:ph idx="1"/>
          </p:nvPr>
        </p:nvSpPr>
        <p:spPr>
          <a:xfrm>
            <a:off x="1623289" y="1718169"/>
            <a:ext cx="7444510" cy="4165540"/>
          </a:xfrm>
        </p:spPr>
        <p:txBody>
          <a:bodyPr vert="horz" lIns="91440" tIns="45720" rIns="91440" bIns="45720" rtlCol="0" anchor="t">
            <a:noAutofit/>
          </a:bodyPr>
          <a:lstStyle/>
          <a:p>
            <a:r>
              <a:rPr lang="en-US" sz="1600" b="1" dirty="0">
                <a:latin typeface="tim"/>
                <a:cs typeface="Times"/>
              </a:rPr>
              <a:t>STAFF FORMS</a:t>
            </a:r>
            <a:r>
              <a:rPr lang="en-US" sz="1600" dirty="0">
                <a:latin typeface="tim"/>
                <a:cs typeface="Times"/>
              </a:rPr>
              <a:t>–The following forms must be submitted by the </a:t>
            </a:r>
            <a:r>
              <a:rPr lang="en-US" sz="1600" b="1" dirty="0">
                <a:latin typeface="tim"/>
                <a:cs typeface="Times"/>
              </a:rPr>
              <a:t>Dedicated Program Director </a:t>
            </a:r>
            <a:r>
              <a:rPr lang="en-US" sz="1600" b="1" u="sng" dirty="0">
                <a:latin typeface="tim"/>
                <a:cs typeface="Times"/>
              </a:rPr>
              <a:t>3 weeks prior </a:t>
            </a:r>
            <a:r>
              <a:rPr lang="en-US" sz="1600" dirty="0">
                <a:latin typeface="tim"/>
                <a:cs typeface="Times"/>
              </a:rPr>
              <a:t>to the start of the CPM. Forms are available on the OCE website at </a:t>
            </a:r>
            <a:r>
              <a:rPr lang="en-US" sz="1600" dirty="0">
                <a:latin typeface="tim"/>
                <a:cs typeface="Times"/>
                <a:hlinkClick r:id="rId2"/>
              </a:rPr>
              <a:t>www.tamiu.edu/ce</a:t>
            </a:r>
            <a:r>
              <a:rPr lang="en-US" sz="1600" dirty="0">
                <a:latin typeface="tim"/>
                <a:cs typeface="Times"/>
              </a:rPr>
              <a:t> under the “Camps and Programs for Minors” tab.</a:t>
            </a:r>
            <a:endParaRPr lang="en-US" sz="1600" dirty="0">
              <a:latin typeface="tim"/>
              <a:ea typeface="Calibri"/>
              <a:cs typeface="Calibri"/>
            </a:endParaRPr>
          </a:p>
          <a:p>
            <a:r>
              <a:rPr lang="en-US" sz="1600" b="1" dirty="0">
                <a:latin typeface="tim"/>
                <a:cs typeface="Times"/>
              </a:rPr>
              <a:t>Employees Child Protection Training Information Roster</a:t>
            </a:r>
            <a:endParaRPr lang="en-US" sz="1600" dirty="0">
              <a:latin typeface="tim"/>
              <a:ea typeface="Calibri"/>
              <a:cs typeface="Calibri"/>
            </a:endParaRPr>
          </a:p>
          <a:p>
            <a:r>
              <a:rPr lang="en-US" sz="1600" b="1" dirty="0">
                <a:latin typeface="tim"/>
                <a:cs typeface="Times"/>
              </a:rPr>
              <a:t>CPM Staff Code of Conduct</a:t>
            </a:r>
            <a:r>
              <a:rPr lang="en-US" sz="1600" dirty="0">
                <a:latin typeface="tim"/>
                <a:cs typeface="Times"/>
              </a:rPr>
              <a:t>(Acknowledges that responsibilities and code of conduct are understood and agreed to.)</a:t>
            </a:r>
            <a:endParaRPr lang="en-US" sz="1600" dirty="0">
              <a:latin typeface="tim"/>
              <a:ea typeface="Calibri"/>
              <a:cs typeface="Calibri"/>
            </a:endParaRPr>
          </a:p>
          <a:p>
            <a:r>
              <a:rPr lang="en-US" sz="1600" b="1" dirty="0">
                <a:latin typeface="tim"/>
                <a:cs typeface="Times"/>
              </a:rPr>
              <a:t>Employee Roster  </a:t>
            </a:r>
            <a:r>
              <a:rPr lang="en-US" sz="1600" dirty="0">
                <a:latin typeface="tim"/>
                <a:cs typeface="Times"/>
              </a:rPr>
              <a:t>(Completed by Camp Director)</a:t>
            </a:r>
            <a:endParaRPr lang="en-US" sz="1600" dirty="0">
              <a:latin typeface="tim"/>
              <a:ea typeface="Calibri"/>
              <a:cs typeface="Calibri"/>
            </a:endParaRPr>
          </a:p>
          <a:p>
            <a:r>
              <a:rPr lang="en-US" sz="1600" b="1" dirty="0">
                <a:latin typeface="tim"/>
                <a:cs typeface="Times"/>
              </a:rPr>
              <a:t>Department of State Health Services Training Certification Form </a:t>
            </a:r>
            <a:r>
              <a:rPr lang="en-US" sz="1600" dirty="0">
                <a:latin typeface="tim"/>
                <a:cs typeface="Times"/>
              </a:rPr>
              <a:t>(Required if CPM has 20+ participants and is 4 days or longer.)</a:t>
            </a:r>
            <a:endParaRPr lang="en-US" sz="1600" dirty="0">
              <a:latin typeface="tim"/>
              <a:ea typeface="Calibri"/>
              <a:cs typeface="Calibri"/>
            </a:endParaRPr>
          </a:p>
          <a:p>
            <a:r>
              <a:rPr lang="en-US" sz="1600" b="1" dirty="0">
                <a:latin typeface="tim"/>
                <a:cs typeface="Times"/>
              </a:rPr>
              <a:t>CPM Acknowledgement Form </a:t>
            </a:r>
            <a:r>
              <a:rPr lang="en-US" sz="1600" dirty="0">
                <a:latin typeface="tim"/>
                <a:cs typeface="Times"/>
              </a:rPr>
              <a:t>(Acknowledges having received CPM training and emergency plan. Emergency Plan must be submitted. Submit sign-in sheet of the CPM training given to staff and volunteers with date of </a:t>
            </a:r>
            <a:r>
              <a:rPr lang="en-US" sz="1600" u="sng" dirty="0">
                <a:latin typeface="tim"/>
                <a:cs typeface="Times"/>
              </a:rPr>
              <a:t>the CPM training.)_____________________________________________</a:t>
            </a:r>
            <a:endParaRPr lang="en-US" sz="1600" dirty="0">
              <a:latin typeface="tim"/>
              <a:ea typeface="Calibri"/>
              <a:cs typeface="Calibri"/>
            </a:endParaRPr>
          </a:p>
          <a:p>
            <a:r>
              <a:rPr lang="en-US" sz="1600" b="1" dirty="0">
                <a:latin typeface="tim"/>
                <a:cs typeface="Times"/>
              </a:rPr>
              <a:t>Income/Expense Report (Submitted to C.E.) no later than 7 days following end of camp/program. </a:t>
            </a:r>
            <a:endParaRPr lang="en-US" sz="1600" dirty="0">
              <a:latin typeface="tim"/>
              <a:ea typeface="Calibri"/>
              <a:cs typeface="Calibri"/>
            </a:endParaRPr>
          </a:p>
          <a:p>
            <a:r>
              <a:rPr lang="en-US" sz="1600" b="1" dirty="0">
                <a:latin typeface="tim"/>
                <a:cs typeface="Times"/>
              </a:rPr>
              <a:t>Incident/Injury Report Form </a:t>
            </a:r>
            <a:r>
              <a:rPr lang="en-US" sz="1600" dirty="0">
                <a:latin typeface="tim"/>
                <a:cs typeface="Times"/>
              </a:rPr>
              <a:t>(Submitted only in the event of an incident or accident.)</a:t>
            </a:r>
            <a:endParaRPr lang="en-US" sz="1600" dirty="0">
              <a:latin typeface="tim"/>
              <a:ea typeface="Calibri"/>
              <a:cs typeface="Calibri"/>
            </a:endParaRPr>
          </a:p>
          <a:p>
            <a:endParaRPr lang="en-US" sz="1600" dirty="0">
              <a:latin typeface="tim"/>
              <a:ea typeface="Calibri"/>
              <a:cs typeface="Calibri"/>
            </a:endParaRPr>
          </a:p>
        </p:txBody>
      </p:sp>
    </p:spTree>
    <p:extLst>
      <p:ext uri="{BB962C8B-B14F-4D97-AF65-F5344CB8AC3E}">
        <p14:creationId xmlns:p14="http://schemas.microsoft.com/office/powerpoint/2010/main" val="423715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C062-E64F-68A3-BD2E-BC11E35E4C60}"/>
              </a:ext>
            </a:extLst>
          </p:cNvPr>
          <p:cNvSpPr>
            <a:spLocks noGrp="1"/>
          </p:cNvSpPr>
          <p:nvPr>
            <p:ph type="title"/>
          </p:nvPr>
        </p:nvSpPr>
        <p:spPr/>
        <p:txBody>
          <a:bodyPr/>
          <a:lstStyle/>
          <a:p>
            <a:pPr algn="ctr"/>
            <a:r>
              <a:rPr lang="en-US" sz="3600" dirty="0">
                <a:latin typeface="Times"/>
                <a:cs typeface="Times"/>
              </a:rPr>
              <a:t>Incident/Injury Report</a:t>
            </a:r>
            <a:endParaRPr lang="en-US" sz="3600" dirty="0">
              <a:ea typeface="Calibri"/>
              <a:cs typeface="Calibri"/>
            </a:endParaRPr>
          </a:p>
        </p:txBody>
      </p:sp>
      <p:pic>
        <p:nvPicPr>
          <p:cNvPr id="4" name="Picture 3" descr="A report form with text and a red symbol&#10;&#10;Description automatically generated">
            <a:extLst>
              <a:ext uri="{FF2B5EF4-FFF2-40B4-BE49-F238E27FC236}">
                <a16:creationId xmlns:a16="http://schemas.microsoft.com/office/drawing/2014/main" id="{D66F63EA-0B24-AAA7-1AA0-8969457E9113}"/>
              </a:ext>
            </a:extLst>
          </p:cNvPr>
          <p:cNvPicPr>
            <a:picLocks noChangeAspect="1"/>
          </p:cNvPicPr>
          <p:nvPr/>
        </p:nvPicPr>
        <p:blipFill>
          <a:blip r:embed="rId2"/>
          <a:stretch>
            <a:fillRect/>
          </a:stretch>
        </p:blipFill>
        <p:spPr>
          <a:xfrm>
            <a:off x="3006375" y="1372242"/>
            <a:ext cx="4216644" cy="4890155"/>
          </a:xfrm>
          <a:prstGeom prst="rect">
            <a:avLst/>
          </a:prstGeom>
        </p:spPr>
      </p:pic>
    </p:spTree>
    <p:extLst>
      <p:ext uri="{BB962C8B-B14F-4D97-AF65-F5344CB8AC3E}">
        <p14:creationId xmlns:p14="http://schemas.microsoft.com/office/powerpoint/2010/main" val="384507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DDBD7-4244-56B0-B70A-DCA44ECCE7B0}"/>
              </a:ext>
            </a:extLst>
          </p:cNvPr>
          <p:cNvSpPr>
            <a:spLocks noGrp="1"/>
          </p:cNvSpPr>
          <p:nvPr>
            <p:ph type="title"/>
          </p:nvPr>
        </p:nvSpPr>
        <p:spPr/>
        <p:txBody>
          <a:bodyPr>
            <a:normAutofit/>
          </a:bodyPr>
          <a:lstStyle/>
          <a:p>
            <a:pPr algn="ctr"/>
            <a:r>
              <a:rPr lang="en-US" sz="3600" dirty="0">
                <a:latin typeface="Times"/>
                <a:cs typeface="Times"/>
              </a:rPr>
              <a:t>Emergency Assembly Plan</a:t>
            </a:r>
            <a:endParaRPr lang="en-US" sz="3600" dirty="0">
              <a:ea typeface="Calibri"/>
              <a:cs typeface="Calibri"/>
            </a:endParaRPr>
          </a:p>
        </p:txBody>
      </p:sp>
      <p:sp>
        <p:nvSpPr>
          <p:cNvPr id="3" name="Content Placeholder 2">
            <a:extLst>
              <a:ext uri="{FF2B5EF4-FFF2-40B4-BE49-F238E27FC236}">
                <a16:creationId xmlns:a16="http://schemas.microsoft.com/office/drawing/2014/main" id="{8BF57957-3453-1698-B866-D593346BC8B6}"/>
              </a:ext>
            </a:extLst>
          </p:cNvPr>
          <p:cNvSpPr>
            <a:spLocks noGrp="1"/>
          </p:cNvSpPr>
          <p:nvPr>
            <p:ph idx="1"/>
          </p:nvPr>
        </p:nvSpPr>
        <p:spPr>
          <a:xfrm>
            <a:off x="1657928" y="4489078"/>
            <a:ext cx="7028874" cy="4327176"/>
          </a:xfrm>
        </p:spPr>
        <p:txBody>
          <a:bodyPr vert="horz" lIns="91440" tIns="45720" rIns="91440" bIns="45720" rtlCol="0" anchor="t">
            <a:normAutofit/>
          </a:bodyPr>
          <a:lstStyle/>
          <a:p>
            <a:pPr algn="just"/>
            <a:r>
              <a:rPr lang="en-US" sz="1600" dirty="0">
                <a:latin typeface="Times"/>
                <a:cs typeface="Times"/>
              </a:rPr>
              <a:t>Each campus building has its own designated Evacuation Assembly Area for individuals to congregate following a building evacuation. These assembly areas are primarily used for an evacuation due to a fire, suspicious odor, or other infrastructure-related emergency, and should not be utilized for severe weather or an active intruder incident which may require greater flexibility.</a:t>
            </a:r>
            <a:endParaRPr lang="en-US" dirty="0">
              <a:ea typeface="Calibri"/>
              <a:cs typeface="Calibri"/>
            </a:endParaRPr>
          </a:p>
          <a:p>
            <a:pPr algn="just"/>
            <a:r>
              <a:rPr lang="en-US" sz="1600">
                <a:latin typeface="Times"/>
                <a:cs typeface="Times"/>
              </a:rPr>
              <a:t>Please note multiple buildings use the same area where possible for enhanced consistency, while also enabling enhanced safety and visibility for both first responders and those evacuating.</a:t>
            </a:r>
            <a:endParaRPr lang="en-US"/>
          </a:p>
          <a:p>
            <a:endParaRPr lang="en-US" dirty="0">
              <a:ea typeface="Calibri"/>
              <a:cs typeface="Calibri"/>
            </a:endParaRPr>
          </a:p>
        </p:txBody>
      </p:sp>
      <p:pic>
        <p:nvPicPr>
          <p:cNvPr id="4" name="Picture 3" descr="A map of an emergency assembly area&#10;&#10;Description automatically generated">
            <a:extLst>
              <a:ext uri="{FF2B5EF4-FFF2-40B4-BE49-F238E27FC236}">
                <a16:creationId xmlns:a16="http://schemas.microsoft.com/office/drawing/2014/main" id="{C0AA2792-36FB-5B9D-3C88-F8D314ADF539}"/>
              </a:ext>
            </a:extLst>
          </p:cNvPr>
          <p:cNvPicPr>
            <a:picLocks noChangeAspect="1"/>
          </p:cNvPicPr>
          <p:nvPr/>
        </p:nvPicPr>
        <p:blipFill>
          <a:blip r:embed="rId2"/>
          <a:stretch>
            <a:fillRect/>
          </a:stretch>
        </p:blipFill>
        <p:spPr>
          <a:xfrm>
            <a:off x="3231573" y="1102736"/>
            <a:ext cx="3870036" cy="3313257"/>
          </a:xfrm>
          <a:prstGeom prst="rect">
            <a:avLst/>
          </a:prstGeom>
        </p:spPr>
      </p:pic>
    </p:spTree>
    <p:extLst>
      <p:ext uri="{BB962C8B-B14F-4D97-AF65-F5344CB8AC3E}">
        <p14:creationId xmlns:p14="http://schemas.microsoft.com/office/powerpoint/2010/main" val="146650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EA0E-D49E-0E24-C618-C7E24F0C550F}"/>
              </a:ext>
            </a:extLst>
          </p:cNvPr>
          <p:cNvSpPr>
            <a:spLocks noGrp="1"/>
          </p:cNvSpPr>
          <p:nvPr>
            <p:ph type="title"/>
          </p:nvPr>
        </p:nvSpPr>
        <p:spPr/>
        <p:txBody>
          <a:bodyPr>
            <a:noAutofit/>
          </a:bodyPr>
          <a:lstStyle/>
          <a:p>
            <a:pPr algn="ctr"/>
            <a:r>
              <a:rPr lang="en-US" sz="3600" dirty="0">
                <a:latin typeface="Times New Roman"/>
                <a:cs typeface="Times New Roman"/>
              </a:rPr>
              <a:t>Procedures for setting up CPM’s Registration Site and Invoicing</a:t>
            </a:r>
            <a:endParaRPr lang="en-US" sz="3600" dirty="0">
              <a:ea typeface="Calibri"/>
              <a:cs typeface="Calibri"/>
            </a:endParaRPr>
          </a:p>
        </p:txBody>
      </p:sp>
      <p:sp>
        <p:nvSpPr>
          <p:cNvPr id="3" name="Content Placeholder 2">
            <a:extLst>
              <a:ext uri="{FF2B5EF4-FFF2-40B4-BE49-F238E27FC236}">
                <a16:creationId xmlns:a16="http://schemas.microsoft.com/office/drawing/2014/main" id="{3DEB2602-2FD2-17E8-9C1C-96433D0F1074}"/>
              </a:ext>
            </a:extLst>
          </p:cNvPr>
          <p:cNvSpPr>
            <a:spLocks noGrp="1"/>
          </p:cNvSpPr>
          <p:nvPr>
            <p:ph idx="1"/>
          </p:nvPr>
        </p:nvSpPr>
        <p:spPr>
          <a:xfrm>
            <a:off x="1646380" y="1417984"/>
            <a:ext cx="7005783" cy="5285450"/>
          </a:xfrm>
        </p:spPr>
        <p:txBody>
          <a:bodyPr vert="horz" lIns="91440" tIns="45720" rIns="91440" bIns="45720" rtlCol="0" anchor="t">
            <a:noAutofit/>
          </a:bodyPr>
          <a:lstStyle/>
          <a:p>
            <a:pPr marL="0" indent="0">
              <a:buNone/>
            </a:pPr>
            <a:r>
              <a:rPr lang="en-US" sz="1600" dirty="0">
                <a:latin typeface="Times New Roman"/>
                <a:cs typeface="Times New Roman"/>
              </a:rPr>
              <a:t>1.  An administrative fee of $100.00 will be charged to set up the CPM Registration on Marketplace.</a:t>
            </a:r>
            <a:br>
              <a:rPr lang="en-US" sz="1600" dirty="0">
                <a:latin typeface="Times New Roman"/>
                <a:cs typeface="Times New Roman"/>
              </a:rPr>
            </a:br>
            <a:r>
              <a:rPr lang="en-US" sz="1600" dirty="0">
                <a:latin typeface="Times New Roman"/>
                <a:cs typeface="Times New Roman"/>
              </a:rPr>
              <a:t> 2. After the CPM has been approved by the C.E. Director, the CPM Director will set up an appointment with Continuing Education- Administrative Associate, at least two months prior to date of camp/program to provide all information for the registration site.  The Department Account # and Department Detail Code are required for payments. All payments will be sent to Bursar.</a:t>
            </a:r>
            <a:br>
              <a:rPr lang="en-US" sz="1600" dirty="0">
                <a:latin typeface="Times New Roman"/>
                <a:cs typeface="Times New Roman"/>
              </a:rPr>
            </a:br>
            <a:r>
              <a:rPr lang="en-US" sz="1600" dirty="0">
                <a:latin typeface="Times New Roman"/>
                <a:cs typeface="Times New Roman"/>
              </a:rPr>
              <a:t> 3. Once the site has been set up there will be no changes/additions.</a:t>
            </a:r>
            <a:br>
              <a:rPr lang="en-US" sz="1600" dirty="0">
                <a:latin typeface="Times New Roman"/>
                <a:cs typeface="Times New Roman"/>
              </a:rPr>
            </a:br>
            <a:r>
              <a:rPr lang="en-US" sz="1600" dirty="0">
                <a:latin typeface="Times New Roman"/>
                <a:cs typeface="Times New Roman"/>
              </a:rPr>
              <a:t> 4. If there are any P.O.’s (invoices) that will need to be charged after the camp/event there will be an additional charge of $100.00 to create and issue the invoices for the CPM. A complete list of names, addresses, emails, and phone numbers will be required.  This should be on a Google Doc.</a:t>
            </a:r>
            <a:br>
              <a:rPr lang="en-US" sz="1600" dirty="0">
                <a:latin typeface="Times New Roman"/>
                <a:cs typeface="Times New Roman"/>
              </a:rPr>
            </a:br>
            <a:r>
              <a:rPr lang="en-US" sz="1600" dirty="0">
                <a:latin typeface="Times New Roman"/>
                <a:cs typeface="Times New Roman"/>
              </a:rPr>
              <a:t> 5.  The Office of Continuing Education will not be responsible for collection of unpaid invoices.</a:t>
            </a:r>
            <a:br>
              <a:rPr lang="en-US" sz="1600" dirty="0">
                <a:latin typeface="Times New Roman"/>
                <a:cs typeface="Times New Roman"/>
              </a:rPr>
            </a:br>
            <a:r>
              <a:rPr lang="en-US" sz="1600" dirty="0">
                <a:latin typeface="Times New Roman"/>
                <a:cs typeface="Times New Roman"/>
              </a:rPr>
              <a:t> 6. As per Mr. Castillo, effective September 1, 2023, the Continuing Education Department is authorized to charge 50% of collected revenue as a penalty when camps and programs for minors' documentation is not submitted as per established deadlines.</a:t>
            </a:r>
            <a:endParaRPr lang="en-US" sz="1600" dirty="0">
              <a:ea typeface="Calibri"/>
              <a:cs typeface="Calibri"/>
            </a:endParaRPr>
          </a:p>
        </p:txBody>
      </p:sp>
    </p:spTree>
    <p:extLst>
      <p:ext uri="{BB962C8B-B14F-4D97-AF65-F5344CB8AC3E}">
        <p14:creationId xmlns:p14="http://schemas.microsoft.com/office/powerpoint/2010/main" val="222607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0ECC-93ED-D56A-CE8A-14B4B6F78B16}"/>
              </a:ext>
            </a:extLst>
          </p:cNvPr>
          <p:cNvSpPr>
            <a:spLocks noGrp="1"/>
          </p:cNvSpPr>
          <p:nvPr>
            <p:ph type="title"/>
          </p:nvPr>
        </p:nvSpPr>
        <p:spPr>
          <a:xfrm>
            <a:off x="1721500" y="227504"/>
            <a:ext cx="7071351" cy="1143000"/>
          </a:xfrm>
        </p:spPr>
        <p:txBody>
          <a:bodyPr>
            <a:normAutofit/>
          </a:bodyPr>
          <a:lstStyle/>
          <a:p>
            <a:pPr algn="ctr"/>
            <a:r>
              <a:rPr lang="en-US" sz="3600" dirty="0">
                <a:latin typeface="Times"/>
                <a:cs typeface="Times"/>
              </a:rPr>
              <a:t>Participant Forms</a:t>
            </a:r>
            <a:endParaRPr lang="en-US" sz="3600" dirty="0">
              <a:ea typeface="Calibri"/>
              <a:cs typeface="Calibri"/>
            </a:endParaRPr>
          </a:p>
        </p:txBody>
      </p:sp>
      <p:sp>
        <p:nvSpPr>
          <p:cNvPr id="3" name="Content Placeholder 2">
            <a:extLst>
              <a:ext uri="{FF2B5EF4-FFF2-40B4-BE49-F238E27FC236}">
                <a16:creationId xmlns:a16="http://schemas.microsoft.com/office/drawing/2014/main" id="{4343B120-4536-C1B9-E5FC-F6CC33DC4055}"/>
              </a:ext>
            </a:extLst>
          </p:cNvPr>
          <p:cNvSpPr>
            <a:spLocks noGrp="1"/>
          </p:cNvSpPr>
          <p:nvPr>
            <p:ph idx="1"/>
          </p:nvPr>
        </p:nvSpPr>
        <p:spPr>
          <a:xfrm>
            <a:off x="2000839" y="1206479"/>
            <a:ext cx="6509210" cy="4601529"/>
          </a:xfrm>
        </p:spPr>
        <p:txBody>
          <a:bodyPr vert="horz" lIns="91440" tIns="45720" rIns="91440" bIns="45720" rtlCol="0" anchor="t">
            <a:noAutofit/>
          </a:bodyPr>
          <a:lstStyle/>
          <a:p>
            <a:r>
              <a:rPr lang="en-US" sz="2400" dirty="0">
                <a:latin typeface="Times"/>
                <a:cs typeface="Times"/>
              </a:rPr>
              <a:t>The following participant forms must be submitted no later than the first day of the CPM.</a:t>
            </a:r>
            <a:endParaRPr lang="en-US" sz="2400">
              <a:latin typeface="Times"/>
              <a:ea typeface="Calibri"/>
              <a:cs typeface="Calibri"/>
            </a:endParaRPr>
          </a:p>
          <a:p>
            <a:r>
              <a:rPr lang="en-US" sz="2400" b="1" dirty="0">
                <a:latin typeface="Times"/>
                <a:cs typeface="Times"/>
              </a:rPr>
              <a:t>Waiver, Indemnification, and Medical Treatment Authorization Form(per participant)</a:t>
            </a:r>
            <a:endParaRPr lang="en-US" sz="2400">
              <a:latin typeface="Times"/>
              <a:cs typeface="Times"/>
            </a:endParaRPr>
          </a:p>
          <a:p>
            <a:r>
              <a:rPr lang="en-US" sz="2400" b="1" dirty="0">
                <a:latin typeface="Times"/>
                <a:cs typeface="Times"/>
              </a:rPr>
              <a:t>Model Release Form for Minors(per participant)</a:t>
            </a:r>
            <a:endParaRPr lang="en-US" sz="2400">
              <a:latin typeface="Times"/>
              <a:cs typeface="Times"/>
            </a:endParaRPr>
          </a:p>
          <a:p>
            <a:r>
              <a:rPr lang="en-US" sz="2400" b="1" dirty="0">
                <a:latin typeface="Times"/>
                <a:cs typeface="Times"/>
              </a:rPr>
              <a:t>Medical Information &amp; Release Form(per participant)</a:t>
            </a:r>
            <a:endParaRPr lang="en-US" sz="2400">
              <a:latin typeface="Times"/>
              <a:cs typeface="Times"/>
            </a:endParaRPr>
          </a:p>
          <a:p>
            <a:r>
              <a:rPr lang="en-US" sz="2400" b="1" dirty="0">
                <a:latin typeface="Times"/>
                <a:cs typeface="Times"/>
              </a:rPr>
              <a:t>Participant Roster(Submitted in any legible format on the first day and last day of CPM.  Daily attendance must be kept for insurance purposes.</a:t>
            </a:r>
            <a:endParaRPr lang="en-US" sz="2400">
              <a:latin typeface="Times"/>
              <a:cs typeface="Times"/>
            </a:endParaRPr>
          </a:p>
          <a:p>
            <a:endParaRPr lang="en-US" dirty="0">
              <a:latin typeface="Times"/>
              <a:ea typeface="Calibri"/>
              <a:cs typeface="Calibri"/>
            </a:endParaRPr>
          </a:p>
        </p:txBody>
      </p:sp>
    </p:spTree>
    <p:extLst>
      <p:ext uri="{BB962C8B-B14F-4D97-AF65-F5344CB8AC3E}">
        <p14:creationId xmlns:p14="http://schemas.microsoft.com/office/powerpoint/2010/main" val="410355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2BC3-6479-EA48-3AF8-B36EA9F01834}"/>
              </a:ext>
            </a:extLst>
          </p:cNvPr>
          <p:cNvSpPr>
            <a:spLocks noGrp="1"/>
          </p:cNvSpPr>
          <p:nvPr>
            <p:ph type="title"/>
          </p:nvPr>
        </p:nvSpPr>
        <p:spPr>
          <a:xfrm>
            <a:off x="1768634" y="416040"/>
            <a:ext cx="7071351" cy="1143000"/>
          </a:xfrm>
        </p:spPr>
        <p:txBody>
          <a:bodyPr>
            <a:normAutofit fontScale="90000"/>
          </a:bodyPr>
          <a:lstStyle/>
          <a:p>
            <a:pPr algn="ctr"/>
            <a:r>
              <a:rPr lang="en-US" sz="3600" dirty="0">
                <a:latin typeface="Times"/>
                <a:cs typeface="Times"/>
              </a:rPr>
              <a:t>Forms for CPM Service Agreements, Independent Contracts</a:t>
            </a:r>
            <a:br>
              <a:rPr lang="en-US" sz="3600" dirty="0">
                <a:latin typeface="Times"/>
                <a:cs typeface="Times"/>
              </a:rPr>
            </a:br>
            <a:r>
              <a:rPr lang="en-US" sz="3600" dirty="0">
                <a:latin typeface="Times"/>
                <a:cs typeface="Times"/>
              </a:rPr>
              <a:t> Third Party </a:t>
            </a:r>
            <a:endParaRPr lang="en-US" dirty="0">
              <a:ea typeface="Calibri"/>
              <a:cs typeface="Calibri"/>
            </a:endParaRPr>
          </a:p>
        </p:txBody>
      </p:sp>
      <p:sp>
        <p:nvSpPr>
          <p:cNvPr id="3" name="Content Placeholder 2">
            <a:extLst>
              <a:ext uri="{FF2B5EF4-FFF2-40B4-BE49-F238E27FC236}">
                <a16:creationId xmlns:a16="http://schemas.microsoft.com/office/drawing/2014/main" id="{FAF5CAA7-99DE-D471-D846-A9C1FF9E5918}"/>
              </a:ext>
            </a:extLst>
          </p:cNvPr>
          <p:cNvSpPr>
            <a:spLocks noGrp="1"/>
          </p:cNvSpPr>
          <p:nvPr>
            <p:ph idx="1"/>
          </p:nvPr>
        </p:nvSpPr>
        <p:spPr>
          <a:xfrm>
            <a:off x="1553067" y="1901705"/>
            <a:ext cx="7345838" cy="4165540"/>
          </a:xfrm>
        </p:spPr>
        <p:txBody>
          <a:bodyPr vert="horz" lIns="91440" tIns="45720" rIns="91440" bIns="45720" rtlCol="0" anchor="t">
            <a:normAutofit/>
          </a:bodyPr>
          <a:lstStyle/>
          <a:p>
            <a:r>
              <a:rPr lang="en-US" sz="2000" dirty="0">
                <a:latin typeface="Times"/>
                <a:cs typeface="Times"/>
              </a:rPr>
              <a:t>The following forms must be submitted by the Dedicated Program Director. Any outside event must apply through Event Services and have a designated University Sponsor. </a:t>
            </a:r>
            <a:endParaRPr lang="en-US" dirty="0">
              <a:ea typeface="Calibri"/>
              <a:cs typeface="Calibri"/>
            </a:endParaRPr>
          </a:p>
          <a:p>
            <a:r>
              <a:rPr lang="en-US" sz="2000" dirty="0">
                <a:latin typeface="Times"/>
                <a:cs typeface="Times"/>
              </a:rPr>
              <a:t>Forms are available on the OCE website at </a:t>
            </a:r>
            <a:r>
              <a:rPr lang="en-US" sz="2000" dirty="0">
                <a:latin typeface="Times"/>
                <a:cs typeface="Times"/>
                <a:hlinkClick r:id="rId2"/>
              </a:rPr>
              <a:t>www.tamiu.edu/ce</a:t>
            </a:r>
            <a:r>
              <a:rPr lang="en-US" sz="2000" dirty="0">
                <a:latin typeface="Times"/>
                <a:cs typeface="Times"/>
              </a:rPr>
              <a:t> under the “Camps and Programs for Minors” tab.</a:t>
            </a:r>
            <a:endParaRPr lang="en-US" dirty="0"/>
          </a:p>
          <a:p>
            <a:r>
              <a:rPr lang="en-US" sz="2000" dirty="0">
                <a:latin typeface="Times"/>
                <a:cs typeface="Times"/>
              </a:rPr>
              <a:t>Model Release Form for Minors (per participant)</a:t>
            </a:r>
            <a:endParaRPr lang="en-US" dirty="0"/>
          </a:p>
          <a:p>
            <a:r>
              <a:rPr lang="en-US" sz="2000" dirty="0">
                <a:latin typeface="Times"/>
                <a:cs typeface="Times"/>
              </a:rPr>
              <a:t>Waiver, Indemnification, and Medical Treatment Authorization Form(per participant)</a:t>
            </a:r>
            <a:endParaRPr lang="en-US">
              <a:ea typeface="Calibri"/>
              <a:cs typeface="Calibri"/>
            </a:endParaRPr>
          </a:p>
          <a:p>
            <a:r>
              <a:rPr lang="en-US" sz="2000" dirty="0">
                <a:latin typeface="Times"/>
                <a:cs typeface="Times"/>
              </a:rPr>
              <a:t>Medical Information &amp; Release Form (per participant)</a:t>
            </a:r>
            <a:endParaRPr lang="en-US" dirty="0"/>
          </a:p>
          <a:p>
            <a:r>
              <a:rPr lang="en-US" sz="2000" dirty="0">
                <a:latin typeface="Times"/>
                <a:cs typeface="Times"/>
              </a:rPr>
              <a:t>Employee Roster including Child Protection Training Information</a:t>
            </a:r>
            <a:endParaRPr lang="en-US" dirty="0"/>
          </a:p>
          <a:p>
            <a:r>
              <a:rPr lang="en-US" sz="2000" dirty="0">
                <a:latin typeface="Times"/>
                <a:cs typeface="Times"/>
              </a:rPr>
              <a:t>CPM Staff Code of Conduct(Acknowledges that responsibilities and code of conduct are understood and agreed to.)</a:t>
            </a:r>
            <a:endParaRPr lang="en-US" dirty="0"/>
          </a:p>
          <a:p>
            <a:endParaRPr lang="en-US" dirty="0">
              <a:ea typeface="Calibri"/>
              <a:cs typeface="Calibri"/>
            </a:endParaRPr>
          </a:p>
        </p:txBody>
      </p:sp>
    </p:spTree>
    <p:extLst>
      <p:ext uri="{BB962C8B-B14F-4D97-AF65-F5344CB8AC3E}">
        <p14:creationId xmlns:p14="http://schemas.microsoft.com/office/powerpoint/2010/main" val="187106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6DD215-4E95-9ABA-6B9C-18F9BF00C8B3}"/>
              </a:ext>
            </a:extLst>
          </p:cNvPr>
          <p:cNvPicPr>
            <a:picLocks noChangeAspect="1"/>
          </p:cNvPicPr>
          <p:nvPr/>
        </p:nvPicPr>
        <p:blipFill>
          <a:blip r:embed="rId2"/>
          <a:stretch>
            <a:fillRect/>
          </a:stretch>
        </p:blipFill>
        <p:spPr>
          <a:xfrm>
            <a:off x="2824491" y="223887"/>
            <a:ext cx="4638020" cy="5620732"/>
          </a:xfrm>
          <a:prstGeom prst="rect">
            <a:avLst/>
          </a:prstGeom>
        </p:spPr>
      </p:pic>
    </p:spTree>
    <p:extLst>
      <p:ext uri="{BB962C8B-B14F-4D97-AF65-F5344CB8AC3E}">
        <p14:creationId xmlns:p14="http://schemas.microsoft.com/office/powerpoint/2010/main" val="143400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A3D5-0CFC-5812-7135-ABD832025BD6}"/>
              </a:ext>
            </a:extLst>
          </p:cNvPr>
          <p:cNvSpPr>
            <a:spLocks noGrp="1"/>
          </p:cNvSpPr>
          <p:nvPr>
            <p:ph type="title"/>
          </p:nvPr>
        </p:nvSpPr>
        <p:spPr>
          <a:xfrm>
            <a:off x="1615448" y="447820"/>
            <a:ext cx="7071351" cy="1143000"/>
          </a:xfrm>
        </p:spPr>
        <p:txBody>
          <a:bodyPr>
            <a:normAutofit/>
          </a:bodyPr>
          <a:lstStyle/>
          <a:p>
            <a:pPr algn="ctr"/>
            <a:r>
              <a:rPr lang="en-US" sz="3600" b="1" u="sng">
                <a:solidFill>
                  <a:srgbClr val="C00000"/>
                </a:solidFill>
                <a:latin typeface="Times"/>
                <a:cs typeface="Times"/>
              </a:rPr>
              <a:t>Employee Roster Instructions</a:t>
            </a:r>
            <a:endParaRPr lang="en-US" sz="3600">
              <a:ea typeface="Calibri"/>
              <a:cs typeface="Calibri"/>
            </a:endParaRPr>
          </a:p>
        </p:txBody>
      </p:sp>
      <p:sp>
        <p:nvSpPr>
          <p:cNvPr id="3" name="Content Placeholder 2">
            <a:extLst>
              <a:ext uri="{FF2B5EF4-FFF2-40B4-BE49-F238E27FC236}">
                <a16:creationId xmlns:a16="http://schemas.microsoft.com/office/drawing/2014/main" id="{24C1A47C-069A-BAF7-4B42-F174AD900E7D}"/>
              </a:ext>
            </a:extLst>
          </p:cNvPr>
          <p:cNvSpPr>
            <a:spLocks noGrp="1"/>
          </p:cNvSpPr>
          <p:nvPr>
            <p:ph idx="1"/>
          </p:nvPr>
        </p:nvSpPr>
        <p:spPr>
          <a:xfrm>
            <a:off x="1738745" y="1718168"/>
            <a:ext cx="6821055" cy="4165540"/>
          </a:xfrm>
        </p:spPr>
        <p:txBody>
          <a:bodyPr vert="horz" lIns="91440" tIns="45720" rIns="91440" bIns="45720" rtlCol="0" anchor="t">
            <a:normAutofit fontScale="85000" lnSpcReduction="10000"/>
          </a:bodyPr>
          <a:lstStyle/>
          <a:p>
            <a:pPr marL="0" indent="0">
              <a:buNone/>
            </a:pPr>
            <a:r>
              <a:rPr lang="en-US" sz="2000" b="1" dirty="0">
                <a:latin typeface="Times"/>
                <a:cs typeface="Times"/>
              </a:rPr>
              <a:t>All hired HR employees, temporary employees for any camp must submit the following documents:</a:t>
            </a:r>
            <a:endParaRPr lang="en-US" dirty="0">
              <a:latin typeface="Calibri"/>
              <a:ea typeface="Calibri"/>
              <a:cs typeface="Calibri"/>
            </a:endParaRPr>
          </a:p>
          <a:p>
            <a:pPr marL="0" indent="0">
              <a:buNone/>
            </a:pPr>
            <a:r>
              <a:rPr lang="en-US" sz="2000" err="1">
                <a:latin typeface="Wingdings"/>
                <a:cs typeface="Times"/>
                <a:sym typeface="Wingdings"/>
              </a:rPr>
              <a:t>q</a:t>
            </a:r>
            <a:r>
              <a:rPr lang="en-US" sz="2000" err="1">
                <a:latin typeface="Times"/>
                <a:cs typeface="Times"/>
              </a:rPr>
              <a:t>Waiver</a:t>
            </a:r>
            <a:r>
              <a:rPr lang="en-US" sz="2000" dirty="0">
                <a:latin typeface="Times"/>
                <a:cs typeface="Times"/>
              </a:rPr>
              <a:t> Indemnification </a:t>
            </a:r>
            <a:endParaRPr lang="en-US" dirty="0">
              <a:latin typeface="Calibri"/>
              <a:ea typeface="Calibri"/>
              <a:cs typeface="Calibri"/>
            </a:endParaRPr>
          </a:p>
          <a:p>
            <a:pPr marL="0" indent="0">
              <a:buNone/>
            </a:pPr>
            <a:r>
              <a:rPr lang="en-US" sz="2000" dirty="0">
                <a:latin typeface="Wingdings"/>
                <a:cs typeface="Times"/>
                <a:sym typeface="Wingdings"/>
              </a:rPr>
              <a:t>q</a:t>
            </a:r>
            <a:r>
              <a:rPr lang="en-US" sz="2000" dirty="0">
                <a:latin typeface="Times"/>
                <a:cs typeface="Times"/>
              </a:rPr>
              <a:t>  System Waiver</a:t>
            </a:r>
            <a:endParaRPr lang="en-US">
              <a:latin typeface="Calibri"/>
              <a:ea typeface="Calibri"/>
              <a:cs typeface="Calibri"/>
            </a:endParaRPr>
          </a:p>
          <a:p>
            <a:pPr marL="0" indent="0">
              <a:buNone/>
            </a:pPr>
            <a:r>
              <a:rPr lang="en-US" sz="2000" dirty="0">
                <a:latin typeface="Wingdings"/>
                <a:cs typeface="Times"/>
                <a:sym typeface="Wingdings"/>
              </a:rPr>
              <a:t>q</a:t>
            </a:r>
            <a:r>
              <a:rPr lang="en-US" sz="2000" dirty="0">
                <a:latin typeface="Times"/>
                <a:cs typeface="Times"/>
              </a:rPr>
              <a:t>  Child Protection Training Transcript on Train </a:t>
            </a:r>
            <a:r>
              <a:rPr lang="en-US" sz="2000" err="1">
                <a:latin typeface="Times"/>
                <a:cs typeface="Times"/>
              </a:rPr>
              <a:t>Traq</a:t>
            </a:r>
            <a:endParaRPr lang="en-US">
              <a:latin typeface="Calibri"/>
              <a:ea typeface="Calibri"/>
              <a:cs typeface="Calibri"/>
            </a:endParaRPr>
          </a:p>
          <a:p>
            <a:pPr marL="0" indent="0">
              <a:buNone/>
            </a:pPr>
            <a:r>
              <a:rPr lang="en-US" sz="2000" dirty="0">
                <a:latin typeface="Wingdings"/>
                <a:cs typeface="Times"/>
                <a:sym typeface="Wingdings"/>
              </a:rPr>
              <a:t>q</a:t>
            </a:r>
            <a:r>
              <a:rPr lang="en-US" sz="2000" dirty="0">
                <a:latin typeface="Times"/>
                <a:cs typeface="Times"/>
              </a:rPr>
              <a:t>  Staff Code of Conduct Contract</a:t>
            </a:r>
            <a:endParaRPr lang="en-US">
              <a:latin typeface="Calibri"/>
              <a:ea typeface="Calibri"/>
              <a:cs typeface="Calibri"/>
            </a:endParaRPr>
          </a:p>
          <a:p>
            <a:endParaRPr lang="en-US" sz="1700" dirty="0">
              <a:latin typeface="Calibri"/>
              <a:ea typeface="Calibri"/>
              <a:cs typeface="Calibri"/>
            </a:endParaRPr>
          </a:p>
          <a:p>
            <a:pPr marL="0" indent="0">
              <a:buNone/>
            </a:pPr>
            <a:r>
              <a:rPr lang="en-US" sz="2000" b="1" dirty="0">
                <a:latin typeface="Times"/>
                <a:cs typeface="Times"/>
              </a:rPr>
              <a:t>All independent contractors need the following:</a:t>
            </a:r>
            <a:endParaRPr lang="en-US" dirty="0">
              <a:latin typeface="Calibri"/>
              <a:ea typeface="Calibri"/>
              <a:cs typeface="Calibri"/>
            </a:endParaRPr>
          </a:p>
          <a:p>
            <a:endParaRPr lang="en-US" sz="1700" dirty="0">
              <a:latin typeface="Calibri"/>
              <a:ea typeface="Calibri"/>
              <a:cs typeface="Calibri"/>
            </a:endParaRPr>
          </a:p>
          <a:p>
            <a:pPr marL="0" indent="0">
              <a:buNone/>
            </a:pPr>
            <a:r>
              <a:rPr lang="en-US" sz="2000" err="1">
                <a:latin typeface="Wingdings"/>
                <a:cs typeface="Times"/>
                <a:sym typeface="Wingdings"/>
              </a:rPr>
              <a:t>q</a:t>
            </a:r>
            <a:r>
              <a:rPr lang="en-US" sz="2000" err="1">
                <a:latin typeface="Times"/>
                <a:cs typeface="Times"/>
              </a:rPr>
              <a:t>Background</a:t>
            </a:r>
            <a:r>
              <a:rPr lang="en-US" sz="2000" dirty="0">
                <a:latin typeface="Times"/>
                <a:cs typeface="Times"/>
              </a:rPr>
              <a:t> Check</a:t>
            </a:r>
            <a:endParaRPr lang="en-US" dirty="0">
              <a:latin typeface="Calibri"/>
              <a:ea typeface="Calibri"/>
              <a:cs typeface="Calibri"/>
            </a:endParaRPr>
          </a:p>
          <a:p>
            <a:pPr marL="0" indent="0">
              <a:buNone/>
            </a:pPr>
            <a:r>
              <a:rPr lang="en-US" sz="2000" err="1">
                <a:latin typeface="Wingdings"/>
                <a:cs typeface="Times"/>
                <a:sym typeface="Wingdings"/>
              </a:rPr>
              <a:t>q</a:t>
            </a:r>
            <a:r>
              <a:rPr lang="en-US" sz="2000" err="1">
                <a:latin typeface="Times"/>
                <a:cs typeface="Times"/>
              </a:rPr>
              <a:t>Model</a:t>
            </a:r>
            <a:r>
              <a:rPr lang="en-US" sz="2000" dirty="0">
                <a:latin typeface="Times"/>
                <a:cs typeface="Times"/>
              </a:rPr>
              <a:t> Release</a:t>
            </a:r>
            <a:endParaRPr lang="en-US" dirty="0">
              <a:latin typeface="Calibri"/>
              <a:ea typeface="Calibri"/>
              <a:cs typeface="Calibri"/>
            </a:endParaRPr>
          </a:p>
          <a:p>
            <a:pPr marL="0" indent="0">
              <a:buNone/>
            </a:pPr>
            <a:r>
              <a:rPr lang="en-US" sz="2000" err="1">
                <a:latin typeface="Wingdings"/>
                <a:cs typeface="Times"/>
                <a:sym typeface="Wingdings"/>
              </a:rPr>
              <a:t>q</a:t>
            </a:r>
            <a:r>
              <a:rPr lang="en-US" sz="2000" err="1">
                <a:latin typeface="Times"/>
                <a:cs typeface="Times"/>
              </a:rPr>
              <a:t>Waiver</a:t>
            </a:r>
            <a:r>
              <a:rPr lang="en-US" sz="2000" dirty="0">
                <a:latin typeface="Times"/>
                <a:cs typeface="Times"/>
              </a:rPr>
              <a:t> Indemnification</a:t>
            </a:r>
            <a:endParaRPr lang="en-US" dirty="0">
              <a:latin typeface="Calibri"/>
              <a:ea typeface="Calibri"/>
              <a:cs typeface="Calibri"/>
            </a:endParaRPr>
          </a:p>
          <a:p>
            <a:pPr marL="0" indent="0">
              <a:buNone/>
            </a:pPr>
            <a:r>
              <a:rPr lang="en-US" sz="2000" err="1">
                <a:latin typeface="Wingdings"/>
                <a:cs typeface="Times"/>
                <a:sym typeface="Wingdings"/>
              </a:rPr>
              <a:t>q</a:t>
            </a:r>
            <a:r>
              <a:rPr lang="en-US" sz="2000" err="1">
                <a:latin typeface="Times"/>
                <a:cs typeface="Times"/>
              </a:rPr>
              <a:t>System</a:t>
            </a:r>
            <a:r>
              <a:rPr lang="en-US" sz="2000" dirty="0">
                <a:latin typeface="Times"/>
                <a:cs typeface="Times"/>
              </a:rPr>
              <a:t> Waiver</a:t>
            </a:r>
            <a:endParaRPr lang="en-US" dirty="0">
              <a:latin typeface="Calibri"/>
              <a:ea typeface="Calibri"/>
              <a:cs typeface="Calibri"/>
            </a:endParaRPr>
          </a:p>
          <a:p>
            <a:pPr marL="0" indent="0">
              <a:buNone/>
            </a:pPr>
            <a:r>
              <a:rPr lang="en-US" sz="2000" dirty="0">
                <a:latin typeface="Times"/>
                <a:cs typeface="Times"/>
              </a:rPr>
              <a:t>Child Protection Training Transcript on Train </a:t>
            </a:r>
            <a:r>
              <a:rPr lang="en-US" sz="2000" dirty="0" err="1">
                <a:latin typeface="Times"/>
                <a:cs typeface="Times"/>
              </a:rPr>
              <a:t>Traq</a:t>
            </a:r>
            <a:endParaRPr lang="en-US" dirty="0" err="1">
              <a:latin typeface="Calibri"/>
              <a:ea typeface="Calibri"/>
              <a:cs typeface="Calibri"/>
            </a:endParaRPr>
          </a:p>
          <a:p>
            <a:pPr marL="0" indent="0">
              <a:buNone/>
            </a:pPr>
            <a:r>
              <a:rPr lang="en-US" sz="2000" err="1">
                <a:latin typeface="Wingdings"/>
                <a:cs typeface="Times"/>
                <a:sym typeface="Wingdings"/>
              </a:rPr>
              <a:t>q</a:t>
            </a:r>
            <a:r>
              <a:rPr lang="en-US" sz="2000" err="1">
                <a:latin typeface="Times"/>
                <a:cs typeface="Times"/>
              </a:rPr>
              <a:t>Staff</a:t>
            </a:r>
            <a:r>
              <a:rPr lang="en-US" sz="2000" dirty="0">
                <a:latin typeface="Times"/>
                <a:cs typeface="Times"/>
              </a:rPr>
              <a:t> Code of Conduct Contract</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11882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63449-5EF7-E206-EBCC-AD775D291DAB}"/>
              </a:ext>
            </a:extLst>
          </p:cNvPr>
          <p:cNvPicPr>
            <a:picLocks noChangeAspect="1"/>
          </p:cNvPicPr>
          <p:nvPr/>
        </p:nvPicPr>
        <p:blipFill>
          <a:blip r:embed="rId2"/>
          <a:stretch>
            <a:fillRect/>
          </a:stretch>
        </p:blipFill>
        <p:spPr>
          <a:xfrm>
            <a:off x="1679755" y="377072"/>
            <a:ext cx="4382253" cy="5891753"/>
          </a:xfrm>
          <a:prstGeom prst="rect">
            <a:avLst/>
          </a:prstGeom>
        </p:spPr>
      </p:pic>
      <p:sp>
        <p:nvSpPr>
          <p:cNvPr id="5" name="TextBox 4">
            <a:extLst>
              <a:ext uri="{FF2B5EF4-FFF2-40B4-BE49-F238E27FC236}">
                <a16:creationId xmlns:a16="http://schemas.microsoft.com/office/drawing/2014/main" id="{3A5AC7D0-11D1-7499-1993-2BB791A59CA0}"/>
              </a:ext>
            </a:extLst>
          </p:cNvPr>
          <p:cNvSpPr txBox="1"/>
          <p:nvPr/>
        </p:nvSpPr>
        <p:spPr>
          <a:xfrm>
            <a:off x="6294582" y="937491"/>
            <a:ext cx="2743200"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solidFill>
                  <a:srgbClr val="0070C0"/>
                </a:solidFill>
                <a:latin typeface="Times"/>
              </a:rPr>
              <a:t>If program is 4 days or longer and has over 20 participants, this form must be submitted prior to start of program and signed by Program Director.  </a:t>
            </a:r>
            <a:endParaRPr lang="en-US" dirty="0"/>
          </a:p>
        </p:txBody>
      </p:sp>
    </p:spTree>
    <p:extLst>
      <p:ext uri="{BB962C8B-B14F-4D97-AF65-F5344CB8AC3E}">
        <p14:creationId xmlns:p14="http://schemas.microsoft.com/office/powerpoint/2010/main" val="257881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aper with text on it&#10;&#10;Description automatically generated">
            <a:extLst>
              <a:ext uri="{FF2B5EF4-FFF2-40B4-BE49-F238E27FC236}">
                <a16:creationId xmlns:a16="http://schemas.microsoft.com/office/drawing/2014/main" id="{C3B037E6-71A0-DE43-45CB-5F0625B4252C}"/>
              </a:ext>
            </a:extLst>
          </p:cNvPr>
          <p:cNvPicPr>
            <a:picLocks noChangeAspect="1"/>
          </p:cNvPicPr>
          <p:nvPr/>
        </p:nvPicPr>
        <p:blipFill>
          <a:blip r:embed="rId2"/>
          <a:stretch>
            <a:fillRect/>
          </a:stretch>
        </p:blipFill>
        <p:spPr>
          <a:xfrm>
            <a:off x="1697969" y="384228"/>
            <a:ext cx="4943437" cy="6028295"/>
          </a:xfrm>
          <a:prstGeom prst="rect">
            <a:avLst/>
          </a:prstGeom>
        </p:spPr>
      </p:pic>
      <p:sp>
        <p:nvSpPr>
          <p:cNvPr id="5" name="TextBox 4">
            <a:extLst>
              <a:ext uri="{FF2B5EF4-FFF2-40B4-BE49-F238E27FC236}">
                <a16:creationId xmlns:a16="http://schemas.microsoft.com/office/drawing/2014/main" id="{B50484C2-B0F9-43F5-3912-BCC5994C91B9}"/>
              </a:ext>
            </a:extLst>
          </p:cNvPr>
          <p:cNvSpPr txBox="1"/>
          <p:nvPr/>
        </p:nvSpPr>
        <p:spPr>
          <a:xfrm>
            <a:off x="6641184" y="2257720"/>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100" dirty="0">
                <a:solidFill>
                  <a:srgbClr val="0070C0"/>
                </a:solidFill>
                <a:latin typeface="Times"/>
              </a:rPr>
              <a:t>Staff </a:t>
            </a:r>
            <a:endParaRPr lang="en-US" dirty="0"/>
          </a:p>
          <a:p>
            <a:pPr algn="ctr"/>
            <a:r>
              <a:rPr lang="en-US" sz="2100" dirty="0">
                <a:solidFill>
                  <a:srgbClr val="0070C0"/>
                </a:solidFill>
                <a:latin typeface="Times"/>
              </a:rPr>
              <a:t>Code of </a:t>
            </a:r>
            <a:endParaRPr lang="en-US" sz="2100" dirty="0">
              <a:solidFill>
                <a:srgbClr val="0070C0"/>
              </a:solidFill>
              <a:latin typeface="Times"/>
              <a:cs typeface="Times"/>
            </a:endParaRPr>
          </a:p>
          <a:p>
            <a:pPr algn="ctr"/>
            <a:r>
              <a:rPr lang="en-US" sz="2100" dirty="0">
                <a:solidFill>
                  <a:srgbClr val="0070C0"/>
                </a:solidFill>
                <a:latin typeface="Times"/>
              </a:rPr>
              <a:t>Conduct</a:t>
            </a:r>
            <a:endParaRPr lang="en-US" sz="2100" dirty="0">
              <a:solidFill>
                <a:srgbClr val="0070C0"/>
              </a:solidFill>
              <a:latin typeface="Times"/>
              <a:cs typeface="Times"/>
            </a:endParaRPr>
          </a:p>
          <a:p>
            <a:pPr algn="ctr"/>
            <a:r>
              <a:rPr lang="en-US" sz="2100" dirty="0">
                <a:solidFill>
                  <a:srgbClr val="0070C0"/>
                </a:solidFill>
                <a:latin typeface="Times"/>
              </a:rPr>
              <a:t>Pg. 1</a:t>
            </a:r>
            <a:endParaRPr lang="en-US" dirty="0">
              <a:ea typeface="Calibri"/>
              <a:cs typeface="Calibri"/>
            </a:endParaRPr>
          </a:p>
        </p:txBody>
      </p:sp>
    </p:spTree>
    <p:extLst>
      <p:ext uri="{BB962C8B-B14F-4D97-AF65-F5344CB8AC3E}">
        <p14:creationId xmlns:p14="http://schemas.microsoft.com/office/powerpoint/2010/main" val="300894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83" y="946809"/>
            <a:ext cx="6926517" cy="694715"/>
          </a:xfrm>
        </p:spPr>
        <p:txBody>
          <a:bodyPr vert="horz" lIns="91440" tIns="45720" rIns="91440" bIns="45720" rtlCol="0" anchor="ctr">
            <a:noAutofit/>
          </a:bodyPr>
          <a:lstStyle/>
          <a:p>
            <a:pPr algn="ctr"/>
            <a:br>
              <a:rPr lang="en-US" sz="3600" b="1" dirty="0">
                <a:latin typeface="Times"/>
                <a:cs typeface="Times"/>
              </a:rPr>
            </a:br>
            <a:br>
              <a:rPr lang="en-US" sz="3600" b="1" dirty="0">
                <a:latin typeface="Times"/>
                <a:cs typeface="Times"/>
              </a:rPr>
            </a:br>
            <a:r>
              <a:rPr lang="en-US" sz="3600" b="1" dirty="0">
                <a:latin typeface="Times"/>
                <a:cs typeface="Times"/>
              </a:rPr>
              <a:t>TAMIU RULE  24.01.06.L1</a:t>
            </a:r>
            <a:endParaRPr lang="en-US" sz="3600" dirty="0">
              <a:ea typeface="Calibri"/>
              <a:cs typeface="Calibri"/>
            </a:endParaRPr>
          </a:p>
          <a:p>
            <a:pPr algn="ctr"/>
            <a:r>
              <a:rPr lang="en-US" sz="3600" b="1" dirty="0">
                <a:latin typeface="Times"/>
                <a:cs typeface="Times"/>
              </a:rPr>
              <a:t>Camps and Programs for Minors</a:t>
            </a:r>
            <a:endParaRPr lang="en-US" sz="3600">
              <a:ea typeface="Calibri"/>
              <a:cs typeface="Calibri"/>
            </a:endParaRPr>
          </a:p>
          <a:p>
            <a:pPr algn="ctr"/>
            <a:r>
              <a:rPr lang="en-US" sz="3600" b="1" dirty="0">
                <a:latin typeface="Times"/>
                <a:cs typeface="Times"/>
              </a:rPr>
              <a:t>Rule Statement and Reason for Rule</a:t>
            </a:r>
            <a:br>
              <a:rPr lang="en-US" sz="3600" b="1" dirty="0">
                <a:latin typeface="Times"/>
                <a:cs typeface="Times"/>
              </a:rPr>
            </a:br>
            <a:endParaRPr lang="en-US" sz="3600" dirty="0"/>
          </a:p>
          <a:p>
            <a:endParaRPr lang="en-US" dirty="0">
              <a:cs typeface="Calibri"/>
            </a:endParaRPr>
          </a:p>
        </p:txBody>
      </p:sp>
      <p:sp>
        <p:nvSpPr>
          <p:cNvPr id="3" name="Content Placeholder 2"/>
          <p:cNvSpPr>
            <a:spLocks noGrp="1"/>
          </p:cNvSpPr>
          <p:nvPr>
            <p:ph idx="1"/>
          </p:nvPr>
        </p:nvSpPr>
        <p:spPr>
          <a:xfrm>
            <a:off x="1737191" y="2537895"/>
            <a:ext cx="6926518" cy="4165540"/>
          </a:xfrm>
        </p:spPr>
        <p:txBody>
          <a:bodyPr vert="horz" lIns="91440" tIns="45720" rIns="91440" bIns="45720" rtlCol="0" anchor="t">
            <a:normAutofit fontScale="92500" lnSpcReduction="20000"/>
          </a:bodyPr>
          <a:lstStyle/>
          <a:p>
            <a:r>
              <a:rPr lang="en-US" sz="2000" dirty="0">
                <a:latin typeface="tim"/>
                <a:cs typeface="Times"/>
              </a:rPr>
              <a:t>Texas A&amp;M International University (TAMIU) is committed to providing a safe environment and meaningful experience to minors participating in recreational, athletic, enrichment, and educational camps and programs for minors (CPMs).</a:t>
            </a:r>
            <a:endParaRPr lang="en-US" dirty="0">
              <a:latin typeface="tim"/>
              <a:cs typeface="Calibri"/>
            </a:endParaRPr>
          </a:p>
          <a:p>
            <a:r>
              <a:rPr lang="en-US" sz="2000" dirty="0">
                <a:latin typeface="tim"/>
                <a:cs typeface="Times"/>
              </a:rPr>
              <a:t>This rule establishes TAMIU-wide guidelines and standards for operating CPMs that are sponsored and operated by TAMIU and by third-parties using TAMIU facilities and resources. CPMs sponsored and</a:t>
            </a:r>
            <a:endParaRPr lang="en-US" dirty="0">
              <a:latin typeface="tim"/>
            </a:endParaRPr>
          </a:p>
          <a:p>
            <a:r>
              <a:rPr lang="en-US" sz="2000" dirty="0">
                <a:latin typeface="tim"/>
                <a:cs typeface="Times"/>
              </a:rPr>
              <a:t>operated by TAMIU and third-parties shall be administered in accordance with </a:t>
            </a:r>
            <a:r>
              <a:rPr lang="en-US" sz="2000" b="1" dirty="0">
                <a:latin typeface="tim"/>
                <a:cs typeface="Times"/>
              </a:rPr>
              <a:t>System Regulation 24.01.06</a:t>
            </a:r>
            <a:r>
              <a:rPr lang="en-US" sz="2000" dirty="0">
                <a:latin typeface="tim"/>
                <a:cs typeface="Times"/>
              </a:rPr>
              <a:t>, Programs for Minors and this rule. This rule requires child protection training for all employees/volunteers of CPMs.</a:t>
            </a:r>
            <a:endParaRPr lang="en-US" dirty="0">
              <a:latin typeface="tim"/>
            </a:endParaRPr>
          </a:p>
          <a:p>
            <a:r>
              <a:rPr lang="en-US" sz="2000" dirty="0">
                <a:latin typeface="tim"/>
                <a:cs typeface="Times"/>
              </a:rPr>
              <a:t>For purposes of this rule, subsequent references to “CPMs” shall be construed to include both CPMs sponsored by TAMIU and CPMs sponsored by third-parties.</a:t>
            </a:r>
            <a:endParaRPr lang="en-US" dirty="0">
              <a:latin typeface="tim"/>
            </a:endParaRPr>
          </a:p>
          <a:p>
            <a:endParaRPr lang="en-US" dirty="0">
              <a:cs typeface="Calibri"/>
            </a:endParaRPr>
          </a:p>
        </p:txBody>
      </p:sp>
    </p:spTree>
    <p:extLst>
      <p:ext uri="{BB962C8B-B14F-4D97-AF65-F5344CB8AC3E}">
        <p14:creationId xmlns:p14="http://schemas.microsoft.com/office/powerpoint/2010/main" val="20541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AA445CB5-D467-498F-044D-A16F2AEB1C9E}"/>
              </a:ext>
            </a:extLst>
          </p:cNvPr>
          <p:cNvPicPr>
            <a:picLocks noChangeAspect="1"/>
          </p:cNvPicPr>
          <p:nvPr/>
        </p:nvPicPr>
        <p:blipFill>
          <a:blip r:embed="rId2"/>
          <a:stretch>
            <a:fillRect/>
          </a:stretch>
        </p:blipFill>
        <p:spPr>
          <a:xfrm>
            <a:off x="1620768" y="553825"/>
            <a:ext cx="4240992" cy="5597165"/>
          </a:xfrm>
          <a:prstGeom prst="rect">
            <a:avLst/>
          </a:prstGeom>
        </p:spPr>
      </p:pic>
      <p:sp>
        <p:nvSpPr>
          <p:cNvPr id="5" name="TextBox 4">
            <a:extLst>
              <a:ext uri="{FF2B5EF4-FFF2-40B4-BE49-F238E27FC236}">
                <a16:creationId xmlns:a16="http://schemas.microsoft.com/office/drawing/2014/main" id="{37B7C751-FD26-C8A8-0AEA-DC5D105CC1BD}"/>
              </a:ext>
            </a:extLst>
          </p:cNvPr>
          <p:cNvSpPr txBox="1"/>
          <p:nvPr/>
        </p:nvSpPr>
        <p:spPr>
          <a:xfrm>
            <a:off x="6225309" y="2403763"/>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0070C0"/>
                </a:solidFill>
                <a:latin typeface="Times"/>
              </a:rPr>
              <a:t>Staff </a:t>
            </a:r>
            <a:endParaRPr lang="en-US"/>
          </a:p>
          <a:p>
            <a:pPr algn="ctr"/>
            <a:r>
              <a:rPr lang="en-US" sz="2400">
                <a:solidFill>
                  <a:srgbClr val="0070C0"/>
                </a:solidFill>
                <a:latin typeface="Times"/>
              </a:rPr>
              <a:t>Code of </a:t>
            </a:r>
            <a:endParaRPr lang="en-US" sz="2400">
              <a:solidFill>
                <a:srgbClr val="0070C0"/>
              </a:solidFill>
              <a:latin typeface="Times"/>
              <a:cs typeface="Times"/>
            </a:endParaRPr>
          </a:p>
          <a:p>
            <a:pPr algn="ctr"/>
            <a:r>
              <a:rPr lang="en-US" sz="2400">
                <a:solidFill>
                  <a:srgbClr val="0070C0"/>
                </a:solidFill>
                <a:latin typeface="Times"/>
              </a:rPr>
              <a:t>Conduct</a:t>
            </a:r>
            <a:endParaRPr lang="en-US" sz="2400">
              <a:solidFill>
                <a:srgbClr val="0070C0"/>
              </a:solidFill>
              <a:latin typeface="Times"/>
              <a:cs typeface="Times"/>
            </a:endParaRPr>
          </a:p>
          <a:p>
            <a:pPr algn="ctr"/>
            <a:r>
              <a:rPr lang="en-US" sz="2400">
                <a:solidFill>
                  <a:srgbClr val="0070C0"/>
                </a:solidFill>
                <a:latin typeface="Times"/>
              </a:rPr>
              <a:t>Pg. 2</a:t>
            </a:r>
            <a:endParaRPr lang="en-US">
              <a:ea typeface="Calibri"/>
              <a:cs typeface="Calibri"/>
            </a:endParaRPr>
          </a:p>
        </p:txBody>
      </p:sp>
    </p:spTree>
    <p:extLst>
      <p:ext uri="{BB962C8B-B14F-4D97-AF65-F5344CB8AC3E}">
        <p14:creationId xmlns:p14="http://schemas.microsoft.com/office/powerpoint/2010/main" val="3390171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7D2B04-E0F4-0228-9E1B-7CC61255FF63}"/>
              </a:ext>
            </a:extLst>
          </p:cNvPr>
          <p:cNvSpPr txBox="1"/>
          <p:nvPr/>
        </p:nvSpPr>
        <p:spPr>
          <a:xfrm>
            <a:off x="1826491" y="1491673"/>
            <a:ext cx="2743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latin typeface="Times"/>
              </a:rPr>
              <a:t>Child Protection Training Instructions for TAMIU employees. </a:t>
            </a:r>
            <a:r>
              <a:rPr lang="en-US" sz="3300" b="1" dirty="0">
                <a:latin typeface="Times"/>
              </a:rPr>
              <a:t> </a:t>
            </a:r>
            <a:endParaRPr lang="en-US" sz="3300" b="1">
              <a:latin typeface="Times"/>
            </a:endParaRPr>
          </a:p>
        </p:txBody>
      </p:sp>
      <p:pic>
        <p:nvPicPr>
          <p:cNvPr id="5" name="Picture 4" descr="A screenshot of a document&#10;&#10;Description automatically generated">
            <a:extLst>
              <a:ext uri="{FF2B5EF4-FFF2-40B4-BE49-F238E27FC236}">
                <a16:creationId xmlns:a16="http://schemas.microsoft.com/office/drawing/2014/main" id="{825DF695-B460-77FC-33AA-BD0C48CD86C0}"/>
              </a:ext>
            </a:extLst>
          </p:cNvPr>
          <p:cNvPicPr>
            <a:picLocks noChangeAspect="1"/>
          </p:cNvPicPr>
          <p:nvPr/>
        </p:nvPicPr>
        <p:blipFill>
          <a:blip r:embed="rId2"/>
          <a:stretch>
            <a:fillRect/>
          </a:stretch>
        </p:blipFill>
        <p:spPr>
          <a:xfrm>
            <a:off x="4747871" y="889000"/>
            <a:ext cx="4087069" cy="5114042"/>
          </a:xfrm>
          <a:prstGeom prst="rect">
            <a:avLst/>
          </a:prstGeom>
        </p:spPr>
      </p:pic>
    </p:spTree>
    <p:extLst>
      <p:ext uri="{BB962C8B-B14F-4D97-AF65-F5344CB8AC3E}">
        <p14:creationId xmlns:p14="http://schemas.microsoft.com/office/powerpoint/2010/main" val="21178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2E1F19-2FAF-7A2F-E91B-3C66DC21111E}"/>
              </a:ext>
            </a:extLst>
          </p:cNvPr>
          <p:cNvSpPr txBox="1"/>
          <p:nvPr/>
        </p:nvSpPr>
        <p:spPr>
          <a:xfrm>
            <a:off x="2761673" y="2230582"/>
            <a:ext cx="52601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latin typeface="Times"/>
                <a:cs typeface="Times"/>
              </a:rPr>
              <a:t>Environmental </a:t>
            </a:r>
            <a:br>
              <a:rPr lang="en-US" sz="3600" b="1" dirty="0">
                <a:latin typeface="Times"/>
                <a:cs typeface="Times"/>
              </a:rPr>
            </a:br>
            <a:r>
              <a:rPr lang="en-US" sz="3600" b="1" dirty="0">
                <a:latin typeface="Times"/>
                <a:cs typeface="Times"/>
              </a:rPr>
              <a:t>Health &amp; Safety</a:t>
            </a:r>
            <a:endParaRPr lang="en-US" sz="3600" dirty="0">
              <a:ea typeface="Calibri"/>
              <a:cs typeface="Calibri"/>
            </a:endParaRPr>
          </a:p>
        </p:txBody>
      </p:sp>
    </p:spTree>
    <p:extLst>
      <p:ext uri="{BB962C8B-B14F-4D97-AF65-F5344CB8AC3E}">
        <p14:creationId xmlns:p14="http://schemas.microsoft.com/office/powerpoint/2010/main" val="188426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F910-E456-EAAC-6F13-1617C9632E45}"/>
              </a:ext>
            </a:extLst>
          </p:cNvPr>
          <p:cNvSpPr>
            <a:spLocks noGrp="1"/>
          </p:cNvSpPr>
          <p:nvPr>
            <p:ph type="title"/>
          </p:nvPr>
        </p:nvSpPr>
        <p:spPr/>
        <p:txBody>
          <a:bodyPr>
            <a:normAutofit/>
          </a:bodyPr>
          <a:lstStyle/>
          <a:p>
            <a:pPr algn="ctr"/>
            <a:r>
              <a:rPr lang="en-US" sz="3600" b="1" dirty="0">
                <a:latin typeface="Times"/>
                <a:cs typeface="Times"/>
              </a:rPr>
              <a:t>Insurance Premiums</a:t>
            </a:r>
            <a:endParaRPr lang="en-US" sz="3600" dirty="0">
              <a:ea typeface="Calibri"/>
              <a:cs typeface="Calibri"/>
            </a:endParaRPr>
          </a:p>
        </p:txBody>
      </p:sp>
      <p:sp>
        <p:nvSpPr>
          <p:cNvPr id="3" name="Content Placeholder 2">
            <a:extLst>
              <a:ext uri="{FF2B5EF4-FFF2-40B4-BE49-F238E27FC236}">
                <a16:creationId xmlns:a16="http://schemas.microsoft.com/office/drawing/2014/main" id="{3D78A887-BF67-567A-988D-EFA19AAA7C06}"/>
              </a:ext>
            </a:extLst>
          </p:cNvPr>
          <p:cNvSpPr>
            <a:spLocks noGrp="1"/>
          </p:cNvSpPr>
          <p:nvPr>
            <p:ph idx="1"/>
          </p:nvPr>
        </p:nvSpPr>
        <p:spPr>
          <a:xfrm>
            <a:off x="1542473" y="2018350"/>
            <a:ext cx="7363691" cy="4165540"/>
          </a:xfrm>
        </p:spPr>
        <p:txBody>
          <a:bodyPr vert="horz" lIns="91440" tIns="45720" rIns="91440" bIns="45720" rtlCol="0" anchor="t">
            <a:normAutofit/>
          </a:bodyPr>
          <a:lstStyle/>
          <a:p>
            <a:r>
              <a:rPr lang="en-US" sz="2800" dirty="0">
                <a:latin typeface="Times"/>
                <a:cs typeface="Times"/>
              </a:rPr>
              <a:t>Insurance will take effect on the first day camp begins.</a:t>
            </a:r>
            <a:endParaRPr lang="en-US" sz="2800" dirty="0">
              <a:ea typeface="Calibri"/>
              <a:cs typeface="Calibri"/>
            </a:endParaRPr>
          </a:p>
          <a:p>
            <a:r>
              <a:rPr lang="en-US" sz="2800" dirty="0">
                <a:latin typeface="Times"/>
                <a:cs typeface="Times"/>
              </a:rPr>
              <a:t>Risk Management will ask for approval from your department to pay for insurance, along with department’s account number and Department Code for FAMIS. </a:t>
            </a:r>
            <a:endParaRPr lang="en-US" sz="2800" dirty="0"/>
          </a:p>
          <a:p>
            <a:endParaRPr lang="en-US" dirty="0">
              <a:ea typeface="Calibri"/>
              <a:cs typeface="Calibri"/>
            </a:endParaRPr>
          </a:p>
        </p:txBody>
      </p:sp>
    </p:spTree>
    <p:extLst>
      <p:ext uri="{BB962C8B-B14F-4D97-AF65-F5344CB8AC3E}">
        <p14:creationId xmlns:p14="http://schemas.microsoft.com/office/powerpoint/2010/main" val="4064527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5DE7-467D-E9C4-2D76-D22E61DF86DB}"/>
              </a:ext>
            </a:extLst>
          </p:cNvPr>
          <p:cNvSpPr>
            <a:spLocks noGrp="1"/>
          </p:cNvSpPr>
          <p:nvPr>
            <p:ph type="title"/>
          </p:nvPr>
        </p:nvSpPr>
        <p:spPr/>
        <p:txBody>
          <a:bodyPr/>
          <a:lstStyle/>
          <a:p>
            <a:pPr algn="ctr"/>
            <a:r>
              <a:rPr lang="en-US" sz="3600" b="1" dirty="0">
                <a:latin typeface="Times"/>
                <a:cs typeface="Times"/>
              </a:rPr>
              <a:t>Final Camp Count</a:t>
            </a:r>
            <a:r>
              <a:rPr lang="en-US" b="1" dirty="0">
                <a:latin typeface="Times"/>
                <a:cs typeface="Times"/>
              </a:rPr>
              <a:t> </a:t>
            </a:r>
            <a:endParaRPr lang="en-US" dirty="0">
              <a:ea typeface="Calibri"/>
              <a:cs typeface="Calibri"/>
            </a:endParaRPr>
          </a:p>
        </p:txBody>
      </p:sp>
      <p:sp>
        <p:nvSpPr>
          <p:cNvPr id="3" name="Content Placeholder 2">
            <a:extLst>
              <a:ext uri="{FF2B5EF4-FFF2-40B4-BE49-F238E27FC236}">
                <a16:creationId xmlns:a16="http://schemas.microsoft.com/office/drawing/2014/main" id="{50BF6B7C-C088-EB4E-B214-54F89D43302E}"/>
              </a:ext>
            </a:extLst>
          </p:cNvPr>
          <p:cNvSpPr>
            <a:spLocks noGrp="1"/>
          </p:cNvSpPr>
          <p:nvPr>
            <p:ph idx="1"/>
          </p:nvPr>
        </p:nvSpPr>
        <p:spPr>
          <a:xfrm>
            <a:off x="1854200" y="1891350"/>
            <a:ext cx="6832600" cy="4165540"/>
          </a:xfrm>
        </p:spPr>
        <p:txBody>
          <a:bodyPr vert="horz" lIns="91440" tIns="45720" rIns="91440" bIns="45720" rtlCol="0" anchor="t">
            <a:normAutofit/>
          </a:bodyPr>
          <a:lstStyle/>
          <a:p>
            <a:r>
              <a:rPr lang="en-US" sz="2400" dirty="0">
                <a:latin typeface="Times"/>
                <a:cs typeface="Times"/>
              </a:rPr>
              <a:t>Daily attendance must be kept, and you must submit:</a:t>
            </a:r>
            <a:endParaRPr lang="en-US" sz="2400" dirty="0">
              <a:ea typeface="Calibri"/>
              <a:cs typeface="Calibri"/>
            </a:endParaRPr>
          </a:p>
          <a:p>
            <a:r>
              <a:rPr lang="en-US" sz="2400" dirty="0">
                <a:latin typeface="Times"/>
                <a:cs typeface="Times"/>
              </a:rPr>
              <a:t>List of participants names/numbers as per Origami Instructions.  Daily attendance count.</a:t>
            </a:r>
            <a:endParaRPr lang="en-US" sz="2400" dirty="0"/>
          </a:p>
          <a:p>
            <a:endParaRPr lang="en-US" dirty="0">
              <a:ea typeface="Calibri"/>
              <a:cs typeface="Calibri"/>
            </a:endParaRPr>
          </a:p>
        </p:txBody>
      </p:sp>
    </p:spTree>
    <p:extLst>
      <p:ext uri="{BB962C8B-B14F-4D97-AF65-F5344CB8AC3E}">
        <p14:creationId xmlns:p14="http://schemas.microsoft.com/office/powerpoint/2010/main" val="402009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C97E-D16F-2B26-BA6B-B00CC0410CE9}"/>
              </a:ext>
            </a:extLst>
          </p:cNvPr>
          <p:cNvSpPr>
            <a:spLocks noGrp="1"/>
          </p:cNvSpPr>
          <p:nvPr>
            <p:ph type="title"/>
          </p:nvPr>
        </p:nvSpPr>
        <p:spPr/>
        <p:txBody>
          <a:bodyPr/>
          <a:lstStyle/>
          <a:p>
            <a:pPr algn="ctr"/>
            <a:r>
              <a:rPr lang="en-US" sz="3600" b="1" dirty="0">
                <a:latin typeface="Times"/>
                <a:cs typeface="Times"/>
              </a:rPr>
              <a:t>Accidents/Injuries </a:t>
            </a:r>
            <a:endParaRPr lang="en-US" dirty="0">
              <a:ea typeface="Calibri"/>
              <a:cs typeface="Calibri"/>
            </a:endParaRPr>
          </a:p>
        </p:txBody>
      </p:sp>
      <p:sp>
        <p:nvSpPr>
          <p:cNvPr id="3" name="Content Placeholder 2">
            <a:extLst>
              <a:ext uri="{FF2B5EF4-FFF2-40B4-BE49-F238E27FC236}">
                <a16:creationId xmlns:a16="http://schemas.microsoft.com/office/drawing/2014/main" id="{3EC33F2F-5E6E-0AAC-16C5-2CD627348F29}"/>
              </a:ext>
            </a:extLst>
          </p:cNvPr>
          <p:cNvSpPr>
            <a:spLocks noGrp="1"/>
          </p:cNvSpPr>
          <p:nvPr>
            <p:ph idx="1"/>
          </p:nvPr>
        </p:nvSpPr>
        <p:spPr>
          <a:xfrm>
            <a:off x="1706252" y="1418581"/>
            <a:ext cx="7180869" cy="4165540"/>
          </a:xfrm>
        </p:spPr>
        <p:txBody>
          <a:bodyPr vert="horz" lIns="91440" tIns="45720" rIns="91440" bIns="45720" rtlCol="0" anchor="t">
            <a:noAutofit/>
          </a:bodyPr>
          <a:lstStyle/>
          <a:p>
            <a:pPr marL="0" indent="0">
              <a:buNone/>
            </a:pPr>
            <a:r>
              <a:rPr lang="en-US" sz="2400" dirty="0">
                <a:latin typeface="Times"/>
                <a:cs typeface="Times"/>
              </a:rPr>
              <a:t>If an accident or injury occurs to participant; notify parents or guardians immediately. </a:t>
            </a:r>
            <a:endParaRPr lang="en-US" sz="2400" dirty="0">
              <a:latin typeface="Times"/>
              <a:ea typeface="Calibri"/>
              <a:cs typeface="Calibri"/>
            </a:endParaRPr>
          </a:p>
          <a:p>
            <a:r>
              <a:rPr lang="en-US" sz="2400" dirty="0">
                <a:latin typeface="Times"/>
                <a:cs typeface="Times"/>
              </a:rPr>
              <a:t>For severe injuries, call 911 or 326-2911 for assistance. </a:t>
            </a:r>
          </a:p>
          <a:p>
            <a:r>
              <a:rPr lang="en-US" sz="2400" dirty="0">
                <a:latin typeface="Times"/>
                <a:cs typeface="Times"/>
              </a:rPr>
              <a:t>Important to collect as much information as possible. </a:t>
            </a:r>
          </a:p>
          <a:p>
            <a:r>
              <a:rPr lang="en-US" sz="2400" dirty="0">
                <a:latin typeface="Times"/>
                <a:cs typeface="Times"/>
              </a:rPr>
              <a:t>Fill out Accident/Incident Report (Found on </a:t>
            </a:r>
            <a:r>
              <a:rPr lang="en-US" sz="2400" dirty="0">
                <a:latin typeface="Times"/>
                <a:cs typeface="Times"/>
                <a:hlinkClick r:id="rId2"/>
              </a:rPr>
              <a:t>www.tamiu.edu/ce</a:t>
            </a:r>
            <a:r>
              <a:rPr lang="en-US" sz="2400" dirty="0">
                <a:latin typeface="Times"/>
                <a:cs typeface="Times"/>
              </a:rPr>
              <a:t> website)</a:t>
            </a:r>
          </a:p>
          <a:p>
            <a:pPr marL="0" indent="0">
              <a:buNone/>
            </a:pPr>
            <a:r>
              <a:rPr lang="en-US" sz="2400" b="1" dirty="0">
                <a:latin typeface="Times"/>
                <a:cs typeface="Times New Roman"/>
              </a:rPr>
              <a:t>Things to Remember</a:t>
            </a:r>
            <a:endParaRPr lang="en-US" sz="2400" dirty="0">
              <a:latin typeface="Times"/>
              <a:cs typeface="Times"/>
            </a:endParaRPr>
          </a:p>
          <a:p>
            <a:pPr marL="0" indent="0">
              <a:buNone/>
            </a:pPr>
            <a:r>
              <a:rPr lang="en-US" sz="2400" dirty="0">
                <a:latin typeface="Times"/>
                <a:cs typeface="Times"/>
              </a:rPr>
              <a:t>1. </a:t>
            </a:r>
            <a:r>
              <a:rPr lang="en-US" sz="2400" dirty="0">
                <a:latin typeface="Times"/>
                <a:ea typeface="+mn-lt"/>
                <a:cs typeface="+mn-lt"/>
              </a:rPr>
              <a:t>Please eliminate high hazard/risk activities</a:t>
            </a:r>
            <a:endParaRPr lang="en-US" sz="2400" dirty="0">
              <a:latin typeface="Times"/>
              <a:cs typeface="Times"/>
            </a:endParaRPr>
          </a:p>
          <a:p>
            <a:pPr marL="0" indent="0">
              <a:buNone/>
            </a:pPr>
            <a:r>
              <a:rPr lang="en-US" sz="2400" dirty="0">
                <a:latin typeface="Times"/>
                <a:ea typeface="Calibri"/>
                <a:cs typeface="Calibri"/>
              </a:rPr>
              <a:t>2</a:t>
            </a:r>
            <a:r>
              <a:rPr lang="en-US" sz="2400" dirty="0">
                <a:latin typeface="Times"/>
                <a:ea typeface="+mn-lt"/>
                <a:cs typeface="+mn-lt"/>
              </a:rPr>
              <a:t>. If it seems unsafe, it probably is.  </a:t>
            </a:r>
            <a:endParaRPr lang="en-US" sz="2400" dirty="0">
              <a:latin typeface="Times"/>
              <a:cs typeface="Times"/>
            </a:endParaRPr>
          </a:p>
          <a:p>
            <a:pPr marL="0" indent="0">
              <a:buNone/>
            </a:pPr>
            <a:r>
              <a:rPr lang="en-US" sz="2400" dirty="0">
                <a:latin typeface="Times"/>
                <a:ea typeface="Calibri"/>
                <a:cs typeface="Calibri"/>
              </a:rPr>
              <a:t>3</a:t>
            </a:r>
            <a:r>
              <a:rPr lang="en-US" sz="2400" dirty="0">
                <a:latin typeface="Times"/>
                <a:ea typeface="+mn-lt"/>
                <a:cs typeface="+mn-lt"/>
              </a:rPr>
              <a:t>. Don’t assume.</a:t>
            </a:r>
            <a:endParaRPr lang="en-US" sz="2400" dirty="0">
              <a:latin typeface="Times"/>
              <a:cs typeface="Times"/>
            </a:endParaRPr>
          </a:p>
          <a:p>
            <a:endParaRPr lang="en-US" sz="2000" dirty="0">
              <a:latin typeface="Times"/>
              <a:ea typeface="Calibri"/>
              <a:cs typeface="Calibri"/>
            </a:endParaRPr>
          </a:p>
        </p:txBody>
      </p:sp>
    </p:spTree>
    <p:extLst>
      <p:ext uri="{BB962C8B-B14F-4D97-AF65-F5344CB8AC3E}">
        <p14:creationId xmlns:p14="http://schemas.microsoft.com/office/powerpoint/2010/main" val="301768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260B-5126-AF0F-3D64-CBDBFABFE1E7}"/>
              </a:ext>
            </a:extLst>
          </p:cNvPr>
          <p:cNvSpPr>
            <a:spLocks noGrp="1"/>
          </p:cNvSpPr>
          <p:nvPr>
            <p:ph type="title"/>
          </p:nvPr>
        </p:nvSpPr>
        <p:spPr/>
        <p:txBody>
          <a:bodyPr/>
          <a:lstStyle/>
          <a:p>
            <a:pPr algn="ctr"/>
            <a:r>
              <a:rPr lang="en-US" sz="3600" b="1" dirty="0">
                <a:latin typeface="Times New Roman"/>
                <a:cs typeface="Times New Roman"/>
              </a:rPr>
              <a:t>Requirements </a:t>
            </a:r>
            <a:endParaRPr lang="en-US" dirty="0">
              <a:ea typeface="Calibri"/>
              <a:cs typeface="Calibri"/>
            </a:endParaRPr>
          </a:p>
        </p:txBody>
      </p:sp>
      <p:sp>
        <p:nvSpPr>
          <p:cNvPr id="3" name="Content Placeholder 2">
            <a:extLst>
              <a:ext uri="{FF2B5EF4-FFF2-40B4-BE49-F238E27FC236}">
                <a16:creationId xmlns:a16="http://schemas.microsoft.com/office/drawing/2014/main" id="{792E707D-BE1E-CE1A-1EF6-DE3B65613355}"/>
              </a:ext>
            </a:extLst>
          </p:cNvPr>
          <p:cNvSpPr>
            <a:spLocks noGrp="1"/>
          </p:cNvSpPr>
          <p:nvPr>
            <p:ph idx="1"/>
          </p:nvPr>
        </p:nvSpPr>
        <p:spPr>
          <a:xfrm>
            <a:off x="1788737" y="1937056"/>
            <a:ext cx="7569724" cy="3812035"/>
          </a:xfrm>
        </p:spPr>
        <p:txBody>
          <a:bodyPr vert="horz" lIns="91440" tIns="45720" rIns="91440" bIns="45720" rtlCol="0" anchor="t">
            <a:normAutofit/>
          </a:bodyPr>
          <a:lstStyle/>
          <a:p>
            <a:pPr marL="0" indent="0">
              <a:buNone/>
            </a:pPr>
            <a:r>
              <a:rPr lang="en-US" sz="2400" dirty="0">
                <a:latin typeface="Wingdings"/>
                <a:sym typeface="Wingdings"/>
              </a:rPr>
              <a:t>Ø</a:t>
            </a:r>
            <a:r>
              <a:rPr lang="en-US" sz="2400" dirty="0">
                <a:latin typeface="Times New Roman"/>
                <a:cs typeface="Times New Roman"/>
              </a:rPr>
              <a:t>1. Purchase of general liability and accident medical coverage insurance through System Risk Management. </a:t>
            </a:r>
            <a:endParaRPr lang="en-US" sz="2400" dirty="0">
              <a:ea typeface="Calibri"/>
              <a:cs typeface="Calibri"/>
            </a:endParaRPr>
          </a:p>
          <a:p>
            <a:pPr marL="0" indent="0">
              <a:buNone/>
            </a:pPr>
            <a:endParaRPr lang="en-US" sz="2400" dirty="0">
              <a:latin typeface="Times New Roman"/>
              <a:cs typeface="Times New Roman"/>
            </a:endParaRPr>
          </a:p>
          <a:p>
            <a:pPr marL="0" indent="0">
              <a:buNone/>
            </a:pPr>
            <a:r>
              <a:rPr lang="en-US" sz="2400" dirty="0">
                <a:latin typeface="Wingdings"/>
                <a:sym typeface="Wingdings"/>
              </a:rPr>
              <a:t>Ø</a:t>
            </a:r>
            <a:r>
              <a:rPr lang="en-US" sz="2400" dirty="0">
                <a:latin typeface="Times New Roman"/>
                <a:cs typeface="Times New Roman"/>
              </a:rPr>
              <a:t>2. Completion of Waiver Indemnification and Medical Authorization form by all program participants. </a:t>
            </a:r>
            <a:endParaRPr lang="en-US" sz="2400" dirty="0">
              <a:latin typeface="Calibri"/>
              <a:ea typeface="Calibri"/>
              <a:cs typeface="Calibri"/>
            </a:endParaRPr>
          </a:p>
          <a:p>
            <a:pPr marL="0" indent="0">
              <a:buNone/>
            </a:pPr>
            <a:endParaRPr lang="en-US" sz="2400" dirty="0">
              <a:ea typeface="Calibri"/>
              <a:cs typeface="Calibri"/>
            </a:endParaRPr>
          </a:p>
          <a:p>
            <a:pPr marL="0" indent="0">
              <a:buNone/>
            </a:pPr>
            <a:r>
              <a:rPr lang="en-US" sz="2400" dirty="0">
                <a:latin typeface="Wingdings"/>
                <a:sym typeface="Wingdings"/>
              </a:rPr>
              <a:t>Ø</a:t>
            </a:r>
            <a:r>
              <a:rPr lang="en-US" sz="2400" dirty="0">
                <a:latin typeface="Times New Roman"/>
                <a:cs typeface="Times New Roman"/>
              </a:rPr>
              <a:t>3. Risk assessment procedure to review and mitigate risks. </a:t>
            </a:r>
            <a:endParaRPr lang="en-US" sz="240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486088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145D-2CD6-6BD3-EFB9-37C137793E33}"/>
              </a:ext>
            </a:extLst>
          </p:cNvPr>
          <p:cNvSpPr>
            <a:spLocks noGrp="1"/>
          </p:cNvSpPr>
          <p:nvPr>
            <p:ph type="title"/>
          </p:nvPr>
        </p:nvSpPr>
        <p:spPr/>
        <p:txBody>
          <a:bodyPr>
            <a:normAutofit/>
          </a:bodyPr>
          <a:lstStyle/>
          <a:p>
            <a:pPr algn="ctr"/>
            <a:r>
              <a:rPr lang="en-US" sz="3600" b="1" dirty="0">
                <a:latin typeface="Times"/>
                <a:cs typeface="Times"/>
              </a:rPr>
              <a:t>Contact Information</a:t>
            </a:r>
            <a:endParaRPr lang="en-US" sz="3200" dirty="0">
              <a:ea typeface="Calibri"/>
              <a:cs typeface="Calibri"/>
            </a:endParaRPr>
          </a:p>
        </p:txBody>
      </p:sp>
      <p:sp>
        <p:nvSpPr>
          <p:cNvPr id="3" name="Content Placeholder 2">
            <a:extLst>
              <a:ext uri="{FF2B5EF4-FFF2-40B4-BE49-F238E27FC236}">
                <a16:creationId xmlns:a16="http://schemas.microsoft.com/office/drawing/2014/main" id="{557A22F6-A6FD-D739-4A8A-04EE6FAC0A27}"/>
              </a:ext>
            </a:extLst>
          </p:cNvPr>
          <p:cNvSpPr>
            <a:spLocks noGrp="1"/>
          </p:cNvSpPr>
          <p:nvPr>
            <p:ph idx="1"/>
          </p:nvPr>
        </p:nvSpPr>
        <p:spPr>
          <a:xfrm>
            <a:off x="919018" y="1568077"/>
            <a:ext cx="8229600" cy="4165540"/>
          </a:xfrm>
        </p:spPr>
        <p:txBody>
          <a:bodyPr vert="horz" lIns="91440" tIns="45720" rIns="91440" bIns="45720" rtlCol="0" anchor="t">
            <a:normAutofit lnSpcReduction="10000"/>
          </a:bodyPr>
          <a:lstStyle/>
          <a:p>
            <a:pPr marL="0" indent="0" algn="ctr">
              <a:buNone/>
            </a:pPr>
            <a:r>
              <a:rPr lang="en-US" sz="2000" b="1" dirty="0">
                <a:latin typeface="Times"/>
                <a:cs typeface="Times"/>
              </a:rPr>
              <a:t>Adrian Dominguez</a:t>
            </a:r>
            <a:endParaRPr lang="en-US" sz="2000">
              <a:latin typeface="Times"/>
              <a:ea typeface="Calibri"/>
              <a:cs typeface="Calibri"/>
            </a:endParaRPr>
          </a:p>
          <a:p>
            <a:pPr marL="0" indent="0" algn="ctr">
              <a:buNone/>
            </a:pPr>
            <a:r>
              <a:rPr lang="en-US" sz="2000" i="1" dirty="0">
                <a:latin typeface="Times"/>
                <a:cs typeface="Times"/>
              </a:rPr>
              <a:t>                       Director, Environmental Health and Safety                </a:t>
            </a:r>
            <a:endParaRPr lang="en-US" sz="2000" dirty="0">
              <a:latin typeface="Times"/>
              <a:cs typeface="Times"/>
            </a:endParaRPr>
          </a:p>
          <a:p>
            <a:pPr marL="0" indent="0" algn="ctr">
              <a:buNone/>
            </a:pPr>
            <a:r>
              <a:rPr lang="en-US" sz="2000" dirty="0">
                <a:latin typeface="Times"/>
                <a:cs typeface="Times"/>
              </a:rPr>
              <a:t>(956) 326-2756  </a:t>
            </a:r>
          </a:p>
          <a:p>
            <a:pPr marL="0" indent="0" algn="ctr">
              <a:buNone/>
            </a:pPr>
            <a:r>
              <a:rPr lang="en-US" sz="2000" dirty="0">
                <a:latin typeface="Times"/>
                <a:cs typeface="Times"/>
                <a:hlinkClick r:id="rId2"/>
              </a:rPr>
              <a:t>adrian.dominguez@tamiu.edu</a:t>
            </a:r>
            <a:endParaRPr lang="en-US" sz="2000" dirty="0">
              <a:latin typeface="Times"/>
              <a:cs typeface="Times"/>
            </a:endParaRPr>
          </a:p>
          <a:p>
            <a:pPr marL="0" indent="0" algn="ctr">
              <a:buNone/>
            </a:pPr>
            <a:r>
              <a:rPr lang="en-US" sz="2000" dirty="0">
                <a:latin typeface="Times"/>
                <a:cs typeface="Times"/>
              </a:rPr>
              <a:t>H 205</a:t>
            </a:r>
          </a:p>
          <a:p>
            <a:pPr marL="0" indent="0" algn="ctr">
              <a:buNone/>
            </a:pPr>
            <a:endParaRPr lang="en-US" sz="2000" dirty="0">
              <a:latin typeface="Times"/>
              <a:ea typeface="Calibri"/>
              <a:cs typeface="Times"/>
            </a:endParaRPr>
          </a:p>
          <a:p>
            <a:pPr marL="0" indent="0" algn="ctr">
              <a:buNone/>
            </a:pPr>
            <a:endParaRPr lang="en-US" sz="2000" dirty="0">
              <a:latin typeface="Times"/>
              <a:ea typeface="Calibri"/>
              <a:cs typeface="Times"/>
            </a:endParaRPr>
          </a:p>
          <a:p>
            <a:pPr marL="0" indent="0" algn="ctr">
              <a:buNone/>
            </a:pPr>
            <a:r>
              <a:rPr lang="en-US" sz="2000" b="1" dirty="0">
                <a:latin typeface="Times"/>
                <a:ea typeface="Calibri"/>
                <a:cs typeface="Times"/>
              </a:rPr>
              <a:t>Jessica Perez</a:t>
            </a:r>
            <a:endParaRPr lang="en-US" sz="2000">
              <a:latin typeface="Times"/>
              <a:ea typeface="Calibri"/>
              <a:cs typeface="Calibri"/>
            </a:endParaRPr>
          </a:p>
          <a:p>
            <a:pPr marL="0" indent="0" algn="ctr">
              <a:buNone/>
            </a:pPr>
            <a:r>
              <a:rPr lang="en-US" sz="2000" i="1" dirty="0">
                <a:latin typeface="Times"/>
                <a:ea typeface="Calibri"/>
                <a:cs typeface="Times"/>
              </a:rPr>
              <a:t>                  Environmental Health &amp; Safety Officer                </a:t>
            </a:r>
            <a:endParaRPr lang="en-US" sz="2000" dirty="0">
              <a:latin typeface="Times"/>
              <a:cs typeface="Times"/>
            </a:endParaRPr>
          </a:p>
          <a:p>
            <a:pPr marL="0" indent="0" algn="ctr">
              <a:buNone/>
            </a:pPr>
            <a:r>
              <a:rPr lang="en-US" sz="2000" dirty="0">
                <a:latin typeface="Times"/>
                <a:ea typeface="Calibri"/>
                <a:cs typeface="Times"/>
              </a:rPr>
              <a:t>(956) 326-2190</a:t>
            </a:r>
            <a:endParaRPr lang="en-US" sz="2000">
              <a:latin typeface="Times"/>
              <a:ea typeface="Calibri"/>
              <a:cs typeface="Calibri"/>
            </a:endParaRPr>
          </a:p>
          <a:p>
            <a:pPr marL="0" indent="0" algn="ctr">
              <a:buNone/>
            </a:pPr>
            <a:r>
              <a:rPr lang="en-US" sz="2000" dirty="0">
                <a:latin typeface="Times"/>
                <a:ea typeface="Calibri"/>
                <a:cs typeface="Times"/>
                <a:hlinkClick r:id="rId3"/>
              </a:rPr>
              <a:t>jessica.perez01@tamiu.edu</a:t>
            </a:r>
            <a:endParaRPr lang="en-US" sz="2000">
              <a:latin typeface="Times"/>
              <a:ea typeface="Calibri"/>
              <a:cs typeface="Calibri"/>
            </a:endParaRPr>
          </a:p>
          <a:p>
            <a:pPr marL="0" indent="0" algn="ctr">
              <a:buNone/>
            </a:pPr>
            <a:r>
              <a:rPr lang="en-US" sz="2000" dirty="0">
                <a:latin typeface="Times"/>
                <a:ea typeface="Calibri"/>
                <a:cs typeface="Times"/>
              </a:rPr>
              <a:t>H 210</a:t>
            </a:r>
            <a:endParaRPr lang="en-US" sz="2000" dirty="0">
              <a:ea typeface="Calibri"/>
              <a:cs typeface="Calibri"/>
            </a:endParaRPr>
          </a:p>
        </p:txBody>
      </p:sp>
    </p:spTree>
    <p:extLst>
      <p:ext uri="{BB962C8B-B14F-4D97-AF65-F5344CB8AC3E}">
        <p14:creationId xmlns:p14="http://schemas.microsoft.com/office/powerpoint/2010/main" val="3979071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5DAC50-88A5-1117-2EDC-2ACE33FAC045}"/>
              </a:ext>
            </a:extLst>
          </p:cNvPr>
          <p:cNvSpPr txBox="1"/>
          <p:nvPr/>
        </p:nvSpPr>
        <p:spPr>
          <a:xfrm>
            <a:off x="2917596" y="1597843"/>
            <a:ext cx="501741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Times"/>
                <a:cs typeface="Times"/>
              </a:rPr>
              <a:t>Documents for Camps/Programs </a:t>
            </a:r>
            <a:br>
              <a:rPr lang="en-US" sz="4000" b="1" dirty="0">
                <a:latin typeface="Times"/>
                <a:cs typeface="Times"/>
              </a:rPr>
            </a:br>
            <a:r>
              <a:rPr lang="en-US" sz="4000" b="1" dirty="0">
                <a:latin typeface="Times"/>
                <a:cs typeface="Times"/>
              </a:rPr>
              <a:t>that </a:t>
            </a:r>
            <a:r>
              <a:rPr lang="en-US" sz="4000" b="1" dirty="0">
                <a:solidFill>
                  <a:srgbClr val="FF0000"/>
                </a:solidFill>
                <a:latin typeface="Times"/>
                <a:ea typeface="+mj-ea"/>
                <a:cs typeface="+mj-cs"/>
              </a:rPr>
              <a:t>DO NOT </a:t>
            </a:r>
            <a:r>
              <a:rPr lang="en-US" sz="4000" b="1" dirty="0">
                <a:latin typeface="Times"/>
                <a:cs typeface="Times"/>
              </a:rPr>
              <a:t>fall under CPM Rule</a:t>
            </a:r>
            <a:endParaRPr lang="en-US" sz="4000" dirty="0">
              <a:ea typeface="Calibri"/>
              <a:cs typeface="Calibri"/>
            </a:endParaRPr>
          </a:p>
        </p:txBody>
      </p:sp>
    </p:spTree>
    <p:extLst>
      <p:ext uri="{BB962C8B-B14F-4D97-AF65-F5344CB8AC3E}">
        <p14:creationId xmlns:p14="http://schemas.microsoft.com/office/powerpoint/2010/main" val="419272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CDA1-61E3-09FD-C5AA-3D25A17A4651}"/>
              </a:ext>
            </a:extLst>
          </p:cNvPr>
          <p:cNvSpPr>
            <a:spLocks noGrp="1"/>
          </p:cNvSpPr>
          <p:nvPr>
            <p:ph type="title"/>
          </p:nvPr>
        </p:nvSpPr>
        <p:spPr/>
        <p:txBody>
          <a:bodyPr>
            <a:normAutofit/>
          </a:bodyPr>
          <a:lstStyle/>
          <a:p>
            <a:pPr algn="ctr"/>
            <a:r>
              <a:rPr lang="en-US" sz="3600" b="1" dirty="0">
                <a:latin typeface="Times"/>
                <a:cs typeface="Times"/>
              </a:rPr>
              <a:t>Documents to be submitted</a:t>
            </a:r>
            <a:endParaRPr lang="en-US" sz="3600" dirty="0">
              <a:ea typeface="Calibri"/>
              <a:cs typeface="Calibri"/>
            </a:endParaRPr>
          </a:p>
        </p:txBody>
      </p:sp>
      <p:sp>
        <p:nvSpPr>
          <p:cNvPr id="3" name="Content Placeholder 2">
            <a:extLst>
              <a:ext uri="{FF2B5EF4-FFF2-40B4-BE49-F238E27FC236}">
                <a16:creationId xmlns:a16="http://schemas.microsoft.com/office/drawing/2014/main" id="{70133194-028F-7FFC-FF73-3DB0F434E016}"/>
              </a:ext>
            </a:extLst>
          </p:cNvPr>
          <p:cNvSpPr>
            <a:spLocks noGrp="1"/>
          </p:cNvSpPr>
          <p:nvPr>
            <p:ph idx="1"/>
          </p:nvPr>
        </p:nvSpPr>
        <p:spPr>
          <a:xfrm>
            <a:off x="1773382" y="1071623"/>
            <a:ext cx="7525328" cy="4165540"/>
          </a:xfrm>
        </p:spPr>
        <p:txBody>
          <a:bodyPr vert="horz" lIns="91440" tIns="45720" rIns="91440" bIns="45720" rtlCol="0" anchor="t">
            <a:noAutofit/>
          </a:bodyPr>
          <a:lstStyle/>
          <a:p>
            <a:pPr marL="0" indent="0">
              <a:buNone/>
            </a:pPr>
            <a:r>
              <a:rPr lang="en-US" sz="2000" dirty="0">
                <a:latin typeface="Times"/>
                <a:cs typeface="Times"/>
              </a:rPr>
              <a:t>Documents must be submitted 2-3 months before camp begins.  A review of application will be done and notification of receipt will be issued.</a:t>
            </a:r>
            <a:endParaRPr lang="en-US" sz="2000" dirty="0">
              <a:latin typeface="Times"/>
              <a:ea typeface="Calibri"/>
              <a:cs typeface="Calibri"/>
            </a:endParaRPr>
          </a:p>
          <a:p>
            <a:r>
              <a:rPr lang="en-US" sz="2000" dirty="0">
                <a:solidFill>
                  <a:srgbClr val="FF0000"/>
                </a:solidFill>
                <a:latin typeface="Times"/>
                <a:cs typeface="Times"/>
              </a:rPr>
              <a:t>Preliminary Application</a:t>
            </a:r>
            <a:endParaRPr lang="en-US" sz="2000" dirty="0">
              <a:latin typeface="Times"/>
              <a:cs typeface="Times"/>
            </a:endParaRPr>
          </a:p>
          <a:p>
            <a:r>
              <a:rPr lang="en-US" sz="2000" dirty="0">
                <a:solidFill>
                  <a:srgbClr val="FF0000"/>
                </a:solidFill>
                <a:latin typeface="Times"/>
                <a:cs typeface="Times"/>
              </a:rPr>
              <a:t>Risk Assessment Form</a:t>
            </a:r>
            <a:endParaRPr lang="en-US" sz="2000" dirty="0">
              <a:latin typeface="Times"/>
              <a:cs typeface="Times"/>
            </a:endParaRPr>
          </a:p>
          <a:p>
            <a:r>
              <a:rPr lang="en-US" sz="2000" dirty="0">
                <a:solidFill>
                  <a:srgbClr val="FF0000"/>
                </a:solidFill>
                <a:latin typeface="Times"/>
                <a:cs typeface="Times"/>
              </a:rPr>
              <a:t>Camp/Field/Retreat Application Form</a:t>
            </a:r>
            <a:endParaRPr lang="en-US" sz="2000" dirty="0">
              <a:latin typeface="Times"/>
              <a:cs typeface="Times"/>
            </a:endParaRPr>
          </a:p>
          <a:p>
            <a:r>
              <a:rPr lang="en-US" sz="2000" dirty="0">
                <a:solidFill>
                  <a:srgbClr val="FF0000"/>
                </a:solidFill>
                <a:latin typeface="Times"/>
                <a:cs typeface="Times"/>
              </a:rPr>
              <a:t>Participant Forms to be submitted 1</a:t>
            </a:r>
            <a:r>
              <a:rPr lang="en-US" sz="2000" baseline="30000" dirty="0">
                <a:solidFill>
                  <a:srgbClr val="FF0000"/>
                </a:solidFill>
                <a:latin typeface="Times"/>
                <a:cs typeface="Times"/>
              </a:rPr>
              <a:t>st</a:t>
            </a:r>
            <a:r>
              <a:rPr lang="en-US" sz="2000" dirty="0">
                <a:solidFill>
                  <a:srgbClr val="FF0000"/>
                </a:solidFill>
                <a:latin typeface="Times"/>
                <a:cs typeface="Times"/>
              </a:rPr>
              <a:t> day of camp/program if not under other supervision.</a:t>
            </a:r>
            <a:endParaRPr lang="en-US" sz="2000" dirty="0">
              <a:latin typeface="Times"/>
              <a:cs typeface="Times"/>
            </a:endParaRPr>
          </a:p>
          <a:p>
            <a:pPr marL="0" indent="0">
              <a:buNone/>
            </a:pPr>
            <a:r>
              <a:rPr lang="en-US" sz="2000" dirty="0">
                <a:solidFill>
                  <a:srgbClr val="FF0000"/>
                </a:solidFill>
                <a:latin typeface="Times"/>
                <a:cs typeface="Times"/>
              </a:rPr>
              <a:t> </a:t>
            </a:r>
            <a:r>
              <a:rPr lang="en-US" sz="2000" dirty="0">
                <a:solidFill>
                  <a:srgbClr val="0070C0"/>
                </a:solidFill>
                <a:latin typeface="Times"/>
                <a:cs typeface="Times"/>
              </a:rPr>
              <a:t>1. Model Release Form for Minors</a:t>
            </a:r>
            <a:endParaRPr lang="en-US" sz="2000" dirty="0">
              <a:latin typeface="Times"/>
              <a:cs typeface="Times"/>
            </a:endParaRPr>
          </a:p>
          <a:p>
            <a:pPr marL="0" indent="0">
              <a:buNone/>
            </a:pPr>
            <a:r>
              <a:rPr lang="en-US" sz="2000" dirty="0">
                <a:solidFill>
                  <a:srgbClr val="0070C0"/>
                </a:solidFill>
                <a:latin typeface="Times"/>
                <a:cs typeface="Times"/>
              </a:rPr>
              <a:t> 2. Waiver Indemnification and Medical   Authorization Form</a:t>
            </a:r>
            <a:endParaRPr lang="en-US" sz="2000" dirty="0">
              <a:latin typeface="Times"/>
              <a:cs typeface="Times"/>
            </a:endParaRPr>
          </a:p>
          <a:p>
            <a:pPr marL="0" indent="0">
              <a:buNone/>
            </a:pPr>
            <a:r>
              <a:rPr lang="en-US" sz="2000" dirty="0">
                <a:solidFill>
                  <a:srgbClr val="0070C0"/>
                </a:solidFill>
                <a:latin typeface="Times"/>
                <a:cs typeface="Times"/>
              </a:rPr>
              <a:t> 3. Student Health and Emergency Form</a:t>
            </a:r>
            <a:endParaRPr lang="en-US" sz="2000" dirty="0">
              <a:latin typeface="Times"/>
              <a:cs typeface="Times"/>
            </a:endParaRPr>
          </a:p>
          <a:p>
            <a:r>
              <a:rPr lang="en-US" sz="2000" dirty="0">
                <a:latin typeface="Times"/>
                <a:cs typeface="Times"/>
              </a:rPr>
              <a:t>After program ends submit to CE the final participant count and roster.  If revenue is collected, an expense report is required.  All documents must be submitted no later than 7 days following end of camp/program or a penalty will be incurred.</a:t>
            </a:r>
          </a:p>
          <a:p>
            <a:endParaRPr lang="en-US" sz="2000" dirty="0">
              <a:latin typeface="Times"/>
              <a:ea typeface="Calibri"/>
              <a:cs typeface="Calibri"/>
            </a:endParaRPr>
          </a:p>
        </p:txBody>
      </p:sp>
    </p:spTree>
    <p:extLst>
      <p:ext uri="{BB962C8B-B14F-4D97-AF65-F5344CB8AC3E}">
        <p14:creationId xmlns:p14="http://schemas.microsoft.com/office/powerpoint/2010/main" val="338877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267" y="701819"/>
            <a:ext cx="7071351" cy="1143000"/>
          </a:xfrm>
        </p:spPr>
        <p:txBody>
          <a:bodyPr vert="horz" lIns="91440" tIns="45720" rIns="91440" bIns="45720" rtlCol="0" anchor="ctr">
            <a:noAutofit/>
          </a:bodyPr>
          <a:lstStyle/>
          <a:p>
            <a:pPr algn="ctr"/>
            <a:r>
              <a:rPr lang="en-US" sz="3600" b="1" dirty="0">
                <a:latin typeface="Times"/>
                <a:cs typeface="Calibri"/>
              </a:rPr>
              <a:t>PROGRAMS FOR MINORS DEFINITION </a:t>
            </a:r>
            <a:endParaRPr lang="en-US" sz="3600" dirty="0">
              <a:latin typeface="Times"/>
              <a:cs typeface="Calibri"/>
            </a:endParaRPr>
          </a:p>
          <a:p>
            <a:endParaRPr lang="en-US" dirty="0">
              <a:cs typeface="Calibri"/>
            </a:endParaRPr>
          </a:p>
        </p:txBody>
      </p:sp>
      <p:sp>
        <p:nvSpPr>
          <p:cNvPr id="3" name="Content Placeholder 2"/>
          <p:cNvSpPr>
            <a:spLocks noGrp="1"/>
          </p:cNvSpPr>
          <p:nvPr>
            <p:ph idx="1"/>
          </p:nvPr>
        </p:nvSpPr>
        <p:spPr>
          <a:xfrm>
            <a:off x="1707811" y="1614259"/>
            <a:ext cx="7071352" cy="4165540"/>
          </a:xfrm>
        </p:spPr>
        <p:txBody>
          <a:bodyPr vert="horz" lIns="91440" tIns="45720" rIns="91440" bIns="45720" rtlCol="0" anchor="t">
            <a:noAutofit/>
          </a:bodyPr>
          <a:lstStyle/>
          <a:p>
            <a:r>
              <a:rPr lang="en-US" sz="1800" b="1" dirty="0">
                <a:latin typeface="Times"/>
                <a:cs typeface="Calibri"/>
              </a:rPr>
              <a:t>Programs for minors, including camps, are those that are sponsored and operated by TAMIU or third parties using TAMIU property/facilities where full supervisory duties of the minor(s) are TAMIU’s or the third party’s responsibility and are </a:t>
            </a:r>
            <a:r>
              <a:rPr lang="en-US" sz="1800" b="1" dirty="0">
                <a:solidFill>
                  <a:srgbClr val="FF0000"/>
                </a:solidFill>
                <a:latin typeface="Times"/>
                <a:cs typeface="Calibri"/>
              </a:rPr>
              <a:t>held for </a:t>
            </a:r>
            <a:r>
              <a:rPr lang="en-US" sz="1800" b="1" u="sng" dirty="0">
                <a:solidFill>
                  <a:srgbClr val="FF0000"/>
                </a:solidFill>
                <a:latin typeface="Times"/>
                <a:cs typeface="Calibri"/>
              </a:rPr>
              <a:t>more than two consecutive days </a:t>
            </a:r>
            <a:r>
              <a:rPr lang="en-US" sz="1800" b="1" dirty="0">
                <a:solidFill>
                  <a:srgbClr val="FF0000"/>
                </a:solidFill>
                <a:latin typeface="Times"/>
                <a:cs typeface="Calibri"/>
              </a:rPr>
              <a:t>with the same group of minors without an overnight stay or involving overnight stays with the same group of minors.  Also included are programs that are </a:t>
            </a:r>
            <a:r>
              <a:rPr lang="en-US" sz="1800" b="1" u="sng" dirty="0">
                <a:solidFill>
                  <a:srgbClr val="FF0000"/>
                </a:solidFill>
                <a:latin typeface="Times"/>
                <a:cs typeface="Calibri"/>
              </a:rPr>
              <a:t>not held on consecutive days</a:t>
            </a:r>
            <a:r>
              <a:rPr lang="en-US" sz="1800" b="1" dirty="0">
                <a:solidFill>
                  <a:srgbClr val="FF0000"/>
                </a:solidFill>
                <a:latin typeface="Times"/>
                <a:cs typeface="Calibri"/>
              </a:rPr>
              <a:t> but include the same group of minors and meet on a regular, recurring basis on non-consecutive days over the course of a period of time such as a semester or several weeks.  </a:t>
            </a:r>
            <a:r>
              <a:rPr lang="en-US" sz="1800" dirty="0">
                <a:latin typeface="Times"/>
                <a:cs typeface="Calibri"/>
              </a:rPr>
              <a:t>Full supervisory duties include providing supervision, instruction and/or recreation while the minors are apart from their parent(s)/legal guardian(s). </a:t>
            </a:r>
            <a:r>
              <a:rPr lang="en-US" sz="1800" dirty="0">
                <a:solidFill>
                  <a:srgbClr val="FF0000"/>
                </a:solidFill>
                <a:latin typeface="Times"/>
                <a:cs typeface="Calibri"/>
              </a:rPr>
              <a:t>Programs that are potentially high risk will be evaluated and approved on an individual basis by the Office of Continuing Education (OCE) regardless of the number of days.  </a:t>
            </a:r>
            <a:r>
              <a:rPr lang="en-US" sz="1800" dirty="0">
                <a:latin typeface="Times"/>
                <a:cs typeface="Calibri"/>
              </a:rPr>
              <a:t>A program that may involve minor(s) ancillary to the intended purpose of the activity that is not specifically for minors does not fall under this rule.</a:t>
            </a:r>
            <a:endParaRPr lang="en-US" sz="1800">
              <a:latin typeface="Times"/>
              <a:cs typeface="Times"/>
            </a:endParaRPr>
          </a:p>
        </p:txBody>
      </p:sp>
    </p:spTree>
    <p:extLst>
      <p:ext uri="{BB962C8B-B14F-4D97-AF65-F5344CB8AC3E}">
        <p14:creationId xmlns:p14="http://schemas.microsoft.com/office/powerpoint/2010/main" val="2348745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55E4-BA8C-D3D5-E54F-11C6C89AB5D3}"/>
              </a:ext>
            </a:extLst>
          </p:cNvPr>
          <p:cNvSpPr>
            <a:spLocks noGrp="1"/>
          </p:cNvSpPr>
          <p:nvPr>
            <p:ph type="title"/>
          </p:nvPr>
        </p:nvSpPr>
        <p:spPr/>
        <p:txBody>
          <a:bodyPr>
            <a:normAutofit/>
          </a:bodyPr>
          <a:lstStyle/>
          <a:p>
            <a:pPr algn="ctr"/>
            <a:r>
              <a:rPr lang="en-US" sz="3600" b="1" dirty="0">
                <a:latin typeface="Times"/>
                <a:cs typeface="Times"/>
              </a:rPr>
              <a:t>CPR</a:t>
            </a:r>
            <a:endParaRPr lang="en-US" sz="3600" dirty="0">
              <a:ea typeface="Calibri"/>
              <a:cs typeface="Calibri"/>
            </a:endParaRPr>
          </a:p>
        </p:txBody>
      </p:sp>
      <p:sp>
        <p:nvSpPr>
          <p:cNvPr id="3" name="Content Placeholder 2">
            <a:extLst>
              <a:ext uri="{FF2B5EF4-FFF2-40B4-BE49-F238E27FC236}">
                <a16:creationId xmlns:a16="http://schemas.microsoft.com/office/drawing/2014/main" id="{93AFF257-3E8E-4EC5-9E95-BB498C725035}"/>
              </a:ext>
            </a:extLst>
          </p:cNvPr>
          <p:cNvSpPr>
            <a:spLocks noGrp="1"/>
          </p:cNvSpPr>
          <p:nvPr>
            <p:ph idx="1"/>
          </p:nvPr>
        </p:nvSpPr>
        <p:spPr>
          <a:xfrm>
            <a:off x="1900382" y="1810532"/>
            <a:ext cx="6786419" cy="4165540"/>
          </a:xfrm>
        </p:spPr>
        <p:txBody>
          <a:bodyPr vert="horz" lIns="91440" tIns="45720" rIns="91440" bIns="45720" rtlCol="0" anchor="t">
            <a:normAutofit fontScale="92500" lnSpcReduction="10000"/>
          </a:bodyPr>
          <a:lstStyle/>
          <a:p>
            <a:r>
              <a:rPr lang="en-US" sz="2400" b="1" i="1" dirty="0">
                <a:solidFill>
                  <a:srgbClr val="0070C0"/>
                </a:solidFill>
                <a:latin typeface="Times"/>
                <a:cs typeface="Times New Roman"/>
              </a:rPr>
              <a:t>CPM Directors and at least one paid staff must be certified in Basic Life Support (must be renewed every 2 years).</a:t>
            </a:r>
            <a:endParaRPr lang="en-US">
              <a:latin typeface="Times"/>
              <a:ea typeface="Calibri"/>
              <a:cs typeface="Calibri"/>
            </a:endParaRPr>
          </a:p>
          <a:p>
            <a:r>
              <a:rPr lang="en-US" sz="2400" dirty="0">
                <a:latin typeface="Times"/>
                <a:cs typeface="Times New Roman"/>
              </a:rPr>
              <a:t>Trainings for certifications can be </a:t>
            </a:r>
            <a:r>
              <a:rPr lang="en-US" sz="2400" b="1" i="1" dirty="0">
                <a:latin typeface="Times"/>
                <a:cs typeface="Times New Roman"/>
              </a:rPr>
              <a:t>provided on-campus </a:t>
            </a:r>
            <a:r>
              <a:rPr lang="en-US" sz="2400" dirty="0">
                <a:latin typeface="Times"/>
                <a:cs typeface="Times New Roman"/>
              </a:rPr>
              <a:t>by </a:t>
            </a:r>
            <a:r>
              <a:rPr lang="en-US" sz="2400" b="1" i="1" dirty="0">
                <a:latin typeface="Times"/>
                <a:cs typeface="Times New Roman"/>
              </a:rPr>
              <a:t>TAMIU AHA Training Center </a:t>
            </a:r>
            <a:r>
              <a:rPr lang="en-US" sz="2400" dirty="0">
                <a:latin typeface="Times"/>
                <a:cs typeface="Times New Roman"/>
              </a:rPr>
              <a:t>for a fee.</a:t>
            </a:r>
            <a:endParaRPr lang="en-US">
              <a:latin typeface="Times"/>
              <a:cs typeface="Times"/>
            </a:endParaRPr>
          </a:p>
          <a:p>
            <a:r>
              <a:rPr lang="en-US" sz="2400" dirty="0">
                <a:latin typeface="Times"/>
                <a:cs typeface="Times New Roman"/>
              </a:rPr>
              <a:t>CPM Director’s or employees </a:t>
            </a:r>
            <a:r>
              <a:rPr lang="en-US" sz="2400" b="1" dirty="0">
                <a:solidFill>
                  <a:srgbClr val="FF0000"/>
                </a:solidFill>
                <a:latin typeface="Times"/>
                <a:cs typeface="Times New Roman"/>
              </a:rPr>
              <a:t>MUST</a:t>
            </a:r>
            <a:r>
              <a:rPr lang="en-US" sz="2400" dirty="0">
                <a:latin typeface="Times"/>
                <a:cs typeface="Times New Roman"/>
              </a:rPr>
              <a:t> notify the TAMIU AHA Training Center, 956-326-3067 or at </a:t>
            </a:r>
            <a:r>
              <a:rPr lang="en-US" sz="2400" dirty="0">
                <a:latin typeface="Times"/>
                <a:cs typeface="Times New Roman"/>
                <a:hlinkClick r:id="rId2"/>
              </a:rPr>
              <a:t>cpr@tamiu.edu</a:t>
            </a:r>
            <a:r>
              <a:rPr lang="en-US" sz="2400" dirty="0">
                <a:latin typeface="Times"/>
                <a:cs typeface="Times New Roman"/>
              </a:rPr>
              <a:t> in advance to set up training</a:t>
            </a:r>
            <a:endParaRPr lang="en-US">
              <a:latin typeface="Times"/>
              <a:cs typeface="Times"/>
            </a:endParaRPr>
          </a:p>
          <a:p>
            <a:r>
              <a:rPr lang="en-US" sz="2400" dirty="0">
                <a:latin typeface="Times"/>
                <a:cs typeface="Times New Roman"/>
              </a:rPr>
              <a:t>Provide number of participants to be trained, and camp start date</a:t>
            </a:r>
            <a:endParaRPr lang="en-US">
              <a:latin typeface="Times"/>
              <a:cs typeface="Times"/>
            </a:endParaRPr>
          </a:p>
          <a:p>
            <a:r>
              <a:rPr lang="en-US" sz="2400" dirty="0">
                <a:latin typeface="Times"/>
                <a:cs typeface="Times New Roman"/>
              </a:rPr>
              <a:t>Courses will be set up to group together participants to fill a class (6 participants)</a:t>
            </a:r>
            <a:endParaRPr lang="en-US">
              <a:latin typeface="Times"/>
              <a:cs typeface="Times"/>
            </a:endParaRPr>
          </a:p>
          <a:p>
            <a:endParaRPr lang="en-US" dirty="0">
              <a:ea typeface="Calibri"/>
              <a:cs typeface="Calibri"/>
            </a:endParaRPr>
          </a:p>
        </p:txBody>
      </p:sp>
    </p:spTree>
    <p:extLst>
      <p:ext uri="{BB962C8B-B14F-4D97-AF65-F5344CB8AC3E}">
        <p14:creationId xmlns:p14="http://schemas.microsoft.com/office/powerpoint/2010/main" val="272672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3D0991-2BA0-41AE-E641-EAABE41F6817}"/>
              </a:ext>
            </a:extLst>
          </p:cNvPr>
          <p:cNvSpPr txBox="1"/>
          <p:nvPr/>
        </p:nvSpPr>
        <p:spPr>
          <a:xfrm>
            <a:off x="2796309" y="2415309"/>
            <a:ext cx="5791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Times"/>
              </a:rPr>
              <a:t>HUMAN RESOURCES </a:t>
            </a:r>
            <a:endParaRPr lang="en-US" sz="3600" dirty="0">
              <a:latin typeface="Times"/>
              <a:cs typeface="Times"/>
            </a:endParaRPr>
          </a:p>
          <a:p>
            <a:pPr algn="ctr"/>
            <a:r>
              <a:rPr lang="en-US" sz="3600" dirty="0">
                <a:latin typeface="Times"/>
              </a:rPr>
              <a:t>DEPARTMENT</a:t>
            </a:r>
            <a:endParaRPr lang="en-US" sz="3600" dirty="0">
              <a:latin typeface="Times"/>
              <a:cs typeface="Times"/>
            </a:endParaRPr>
          </a:p>
        </p:txBody>
      </p:sp>
    </p:spTree>
    <p:extLst>
      <p:ext uri="{BB962C8B-B14F-4D97-AF65-F5344CB8AC3E}">
        <p14:creationId xmlns:p14="http://schemas.microsoft.com/office/powerpoint/2010/main" val="2410953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6DDF-B220-E0F9-4EAB-66FC69196E10}"/>
              </a:ext>
            </a:extLst>
          </p:cNvPr>
          <p:cNvSpPr>
            <a:spLocks noGrp="1"/>
          </p:cNvSpPr>
          <p:nvPr>
            <p:ph type="title"/>
          </p:nvPr>
        </p:nvSpPr>
        <p:spPr/>
        <p:txBody>
          <a:bodyPr>
            <a:normAutofit/>
          </a:bodyPr>
          <a:lstStyle/>
          <a:p>
            <a:pPr algn="ctr"/>
            <a:r>
              <a:rPr lang="en-US" sz="3600" dirty="0">
                <a:latin typeface="Times"/>
                <a:ea typeface="Calibri"/>
                <a:cs typeface="Calibri"/>
              </a:rPr>
              <a:t>Human Resources</a:t>
            </a:r>
            <a:endParaRPr lang="en-US" sz="3600" dirty="0">
              <a:latin typeface="Times"/>
              <a:cs typeface="Times"/>
            </a:endParaRPr>
          </a:p>
        </p:txBody>
      </p:sp>
      <p:sp>
        <p:nvSpPr>
          <p:cNvPr id="3" name="Content Placeholder 2">
            <a:extLst>
              <a:ext uri="{FF2B5EF4-FFF2-40B4-BE49-F238E27FC236}">
                <a16:creationId xmlns:a16="http://schemas.microsoft.com/office/drawing/2014/main" id="{B847578A-B353-0CB1-6695-E73C42229753}"/>
              </a:ext>
            </a:extLst>
          </p:cNvPr>
          <p:cNvSpPr>
            <a:spLocks noGrp="1"/>
          </p:cNvSpPr>
          <p:nvPr>
            <p:ph idx="1"/>
          </p:nvPr>
        </p:nvSpPr>
        <p:spPr>
          <a:xfrm>
            <a:off x="1682683" y="1312530"/>
            <a:ext cx="7145517" cy="4495478"/>
          </a:xfrm>
        </p:spPr>
        <p:txBody>
          <a:bodyPr vert="horz" lIns="91440" tIns="45720" rIns="91440" bIns="45720" rtlCol="0" anchor="t">
            <a:noAutofit/>
          </a:bodyPr>
          <a:lstStyle/>
          <a:p>
            <a:pPr marL="0" indent="0">
              <a:buNone/>
            </a:pPr>
            <a:r>
              <a:rPr lang="en-US" sz="1400" dirty="0">
                <a:latin typeface="Times"/>
                <a:cs typeface="Times"/>
              </a:rPr>
              <a:t>Date of camp</a:t>
            </a:r>
            <a:endParaRPr lang="en-US" sz="1400">
              <a:latin typeface="Arial"/>
              <a:ea typeface="Calibri"/>
              <a:cs typeface="Arial"/>
            </a:endParaRPr>
          </a:p>
          <a:p>
            <a:pPr marL="0" indent="0">
              <a:buNone/>
            </a:pPr>
            <a:r>
              <a:rPr lang="en-US" sz="1400" dirty="0">
                <a:latin typeface="Times"/>
                <a:cs typeface="Arial"/>
              </a:rPr>
              <a:t>•</a:t>
            </a:r>
            <a:r>
              <a:rPr lang="en-US" sz="1400" dirty="0">
                <a:latin typeface="Times"/>
                <a:cs typeface="Times"/>
              </a:rPr>
              <a:t>HR will assist to determine posting dates and job descriptions</a:t>
            </a:r>
          </a:p>
          <a:p>
            <a:pPr marL="0" indent="0">
              <a:buNone/>
            </a:pPr>
            <a:r>
              <a:rPr lang="en-US" sz="1400" dirty="0">
                <a:latin typeface="Times"/>
                <a:cs typeface="Arial"/>
              </a:rPr>
              <a:t>•</a:t>
            </a:r>
            <a:r>
              <a:rPr lang="en-US" sz="1400" dirty="0">
                <a:latin typeface="Times"/>
                <a:cs typeface="Times"/>
              </a:rPr>
              <a:t>Qualifications for hires</a:t>
            </a:r>
          </a:p>
          <a:p>
            <a:pPr marL="0" indent="0">
              <a:buNone/>
            </a:pPr>
            <a:r>
              <a:rPr lang="en-US" sz="1400" dirty="0">
                <a:latin typeface="Times"/>
                <a:cs typeface="Arial"/>
              </a:rPr>
              <a:t>•</a:t>
            </a:r>
            <a:r>
              <a:rPr lang="en-US" sz="1400" dirty="0">
                <a:latin typeface="Times"/>
                <a:cs typeface="Times"/>
              </a:rPr>
              <a:t>Certification required</a:t>
            </a:r>
          </a:p>
          <a:p>
            <a:pPr marL="0" indent="0">
              <a:buNone/>
            </a:pPr>
            <a:r>
              <a:rPr lang="en-US" sz="1400" dirty="0">
                <a:latin typeface="Times"/>
                <a:cs typeface="Arial"/>
              </a:rPr>
              <a:t>•</a:t>
            </a:r>
            <a:r>
              <a:rPr lang="en-US" sz="1400" dirty="0">
                <a:latin typeface="Times"/>
                <a:cs typeface="Times"/>
              </a:rPr>
              <a:t>Teacher status</a:t>
            </a:r>
          </a:p>
          <a:p>
            <a:pPr marL="0" indent="0">
              <a:buNone/>
            </a:pPr>
            <a:r>
              <a:rPr lang="en-US" sz="1400" dirty="0">
                <a:latin typeface="Times"/>
                <a:cs typeface="Arial"/>
              </a:rPr>
              <a:t>•</a:t>
            </a:r>
            <a:r>
              <a:rPr lang="en-US" sz="1400" dirty="0">
                <a:latin typeface="Times"/>
                <a:cs typeface="Times"/>
              </a:rPr>
              <a:t>Education level</a:t>
            </a:r>
            <a:endParaRPr lang="en-US" sz="1400" dirty="0">
              <a:ea typeface="Calibri"/>
              <a:cs typeface="Calibri"/>
            </a:endParaRPr>
          </a:p>
          <a:p>
            <a:pPr marL="0" indent="0">
              <a:buNone/>
            </a:pPr>
            <a:r>
              <a:rPr lang="en-US" sz="1400" dirty="0">
                <a:latin typeface="Times"/>
                <a:cs typeface="Arial"/>
              </a:rPr>
              <a:t>•</a:t>
            </a:r>
            <a:r>
              <a:rPr lang="en-US" sz="1400" dirty="0">
                <a:latin typeface="Times"/>
                <a:cs typeface="Times"/>
              </a:rPr>
              <a:t>All positions must be posted in TAMIU Workday </a:t>
            </a:r>
          </a:p>
          <a:p>
            <a:pPr marL="0" indent="0">
              <a:buNone/>
            </a:pPr>
            <a:r>
              <a:rPr lang="en-US" sz="1400" dirty="0">
                <a:latin typeface="Times"/>
                <a:cs typeface="Arial"/>
              </a:rPr>
              <a:t>•</a:t>
            </a:r>
            <a:r>
              <a:rPr lang="en-US" sz="1400" dirty="0">
                <a:latin typeface="Times"/>
                <a:cs typeface="Times"/>
              </a:rPr>
              <a:t>Hiring manager must meet with HR at the beginning of February to arrange dates for posting positions</a:t>
            </a:r>
          </a:p>
          <a:p>
            <a:pPr marL="0" indent="0">
              <a:buNone/>
            </a:pPr>
            <a:r>
              <a:rPr lang="en-US" sz="1400" dirty="0">
                <a:latin typeface="Times"/>
                <a:cs typeface="Arial"/>
              </a:rPr>
              <a:t>•</a:t>
            </a:r>
            <a:r>
              <a:rPr lang="en-US" sz="1400" dirty="0">
                <a:latin typeface="Times"/>
                <a:cs typeface="Times"/>
              </a:rPr>
              <a:t>All positions must be posted a minimum of ten (10) days </a:t>
            </a:r>
            <a:r>
              <a:rPr lang="en-US" sz="1400" dirty="0">
                <a:latin typeface="Times"/>
                <a:ea typeface="Calibri"/>
                <a:cs typeface="Calibri"/>
              </a:rPr>
              <a:t> </a:t>
            </a:r>
            <a:endParaRPr lang="en-US" sz="1400" dirty="0">
              <a:latin typeface="Times"/>
              <a:cs typeface="Times"/>
            </a:endParaRPr>
          </a:p>
          <a:p>
            <a:r>
              <a:rPr lang="en-US" sz="1400" dirty="0">
                <a:latin typeface="Times"/>
                <a:ea typeface="Calibri"/>
                <a:cs typeface="Calibri"/>
              </a:rPr>
              <a:t>No Volunteers </a:t>
            </a:r>
            <a:endParaRPr lang="en-US" sz="1400" dirty="0">
              <a:latin typeface="Times"/>
              <a:cs typeface="Times"/>
            </a:endParaRPr>
          </a:p>
          <a:p>
            <a:pPr marL="0" indent="0" algn="ctr">
              <a:buNone/>
            </a:pPr>
            <a:r>
              <a:rPr lang="en-US" sz="1400" b="1" dirty="0">
                <a:latin typeface="Times"/>
                <a:ea typeface="Calibri"/>
                <a:cs typeface="Calibri"/>
              </a:rPr>
              <a:t>Section 33.99.14 (Criminal History Record Information –Employees and Candidates for Employment)</a:t>
            </a:r>
            <a:endParaRPr lang="en-US" sz="1400" dirty="0">
              <a:latin typeface="Times"/>
              <a:cs typeface="Times"/>
            </a:endParaRPr>
          </a:p>
          <a:p>
            <a:pPr marL="0" indent="0" algn="ctr">
              <a:buNone/>
            </a:pPr>
            <a:r>
              <a:rPr lang="en-US" sz="1400" dirty="0">
                <a:latin typeface="Times"/>
                <a:ea typeface="Calibri"/>
                <a:cs typeface="Calibri"/>
              </a:rPr>
              <a:t>               </a:t>
            </a:r>
            <a:r>
              <a:rPr lang="en-US" sz="1400" b="1" dirty="0">
                <a:latin typeface="Times"/>
                <a:ea typeface="Calibri"/>
                <a:cs typeface="Calibri"/>
              </a:rPr>
              <a:t>2.1</a:t>
            </a:r>
            <a:r>
              <a:rPr lang="en-US" sz="1400" dirty="0">
                <a:latin typeface="Times"/>
                <a:ea typeface="Calibri"/>
                <a:cs typeface="Calibri"/>
              </a:rPr>
              <a:t> Every offer of system employment must be conditioned on receipt of an acceptable criminal history record information check. Every candidate for employment is required to complete the background check authorization/consent process. </a:t>
            </a:r>
            <a:endParaRPr lang="en-US" sz="1400" dirty="0">
              <a:latin typeface="Times"/>
              <a:cs typeface="Times"/>
            </a:endParaRPr>
          </a:p>
          <a:p>
            <a:pPr marL="0" indent="0" algn="ctr">
              <a:buNone/>
            </a:pPr>
            <a:r>
              <a:rPr lang="en-US" sz="1400" dirty="0">
                <a:latin typeface="Times"/>
                <a:ea typeface="Calibri"/>
                <a:cs typeface="Calibri"/>
              </a:rPr>
              <a:t>A candidate for employment’s failure to consent to a criminal background check is grounds for the rejection of that candidate.</a:t>
            </a:r>
            <a:endParaRPr lang="en-US" sz="1400" dirty="0">
              <a:latin typeface="Times"/>
              <a:cs typeface="Times"/>
            </a:endParaRPr>
          </a:p>
          <a:p>
            <a:pPr marL="0" indent="0">
              <a:buNone/>
            </a:pPr>
            <a:r>
              <a:rPr lang="en-US" sz="1400" dirty="0">
                <a:latin typeface="Times"/>
                <a:ea typeface="Calibri"/>
                <a:cs typeface="Calibri"/>
              </a:rPr>
              <a:t>As such, since all positions will be posted, background checks will be processed for all positions.  Furthermore, volunteers are not allowed based on several components which include, required criminal history, but most importantly provisions  under the Fair Labor Standards Act.   </a:t>
            </a:r>
            <a:endParaRPr lang="en-US" sz="1400" dirty="0">
              <a:latin typeface="Times"/>
              <a:cs typeface="Times"/>
            </a:endParaRPr>
          </a:p>
          <a:p>
            <a:endParaRPr lang="en-US" dirty="0">
              <a:latin typeface="Times"/>
              <a:ea typeface="Calibri"/>
              <a:cs typeface="Calibri"/>
            </a:endParaRPr>
          </a:p>
        </p:txBody>
      </p:sp>
    </p:spTree>
    <p:extLst>
      <p:ext uri="{BB962C8B-B14F-4D97-AF65-F5344CB8AC3E}">
        <p14:creationId xmlns:p14="http://schemas.microsoft.com/office/powerpoint/2010/main" val="1855817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C6B7-64ED-C301-A431-450A126B4311}"/>
              </a:ext>
            </a:extLst>
          </p:cNvPr>
          <p:cNvSpPr>
            <a:spLocks noGrp="1"/>
          </p:cNvSpPr>
          <p:nvPr>
            <p:ph type="title"/>
          </p:nvPr>
        </p:nvSpPr>
        <p:spPr/>
        <p:txBody>
          <a:bodyPr/>
          <a:lstStyle/>
          <a:p>
            <a:pPr algn="ctr"/>
            <a:r>
              <a:rPr lang="en-US" sz="3600" b="1" dirty="0">
                <a:latin typeface="Times"/>
                <a:cs typeface="Times"/>
              </a:rPr>
              <a:t>New Hire Orientation</a:t>
            </a:r>
            <a:r>
              <a:rPr lang="en-US" sz="3600" dirty="0">
                <a:latin typeface="Times"/>
                <a:cs typeface="Times"/>
              </a:rPr>
              <a:t>  </a:t>
            </a:r>
            <a:endParaRPr lang="en-US">
              <a:ea typeface="Calibri"/>
              <a:cs typeface="Calibri"/>
            </a:endParaRPr>
          </a:p>
        </p:txBody>
      </p:sp>
      <p:sp>
        <p:nvSpPr>
          <p:cNvPr id="3" name="Content Placeholder 2">
            <a:extLst>
              <a:ext uri="{FF2B5EF4-FFF2-40B4-BE49-F238E27FC236}">
                <a16:creationId xmlns:a16="http://schemas.microsoft.com/office/drawing/2014/main" id="{D8FA9B5C-7A36-EA94-582F-ADEAC66FF560}"/>
              </a:ext>
            </a:extLst>
          </p:cNvPr>
          <p:cNvSpPr>
            <a:spLocks noGrp="1"/>
          </p:cNvSpPr>
          <p:nvPr>
            <p:ph idx="1"/>
          </p:nvPr>
        </p:nvSpPr>
        <p:spPr>
          <a:xfrm>
            <a:off x="2036190" y="1854571"/>
            <a:ext cx="6744878" cy="4165540"/>
          </a:xfrm>
        </p:spPr>
        <p:txBody>
          <a:bodyPr vert="horz" lIns="91440" tIns="45720" rIns="91440" bIns="45720" rtlCol="0" anchor="t">
            <a:normAutofit/>
          </a:bodyPr>
          <a:lstStyle/>
          <a:p>
            <a:pPr marL="0" indent="0">
              <a:buNone/>
            </a:pPr>
            <a:r>
              <a:rPr lang="en-US" sz="2800" dirty="0" err="1">
                <a:latin typeface="Courier New"/>
                <a:cs typeface="Courier New"/>
              </a:rPr>
              <a:t>o</a:t>
            </a:r>
            <a:r>
              <a:rPr lang="en-US" sz="2800" dirty="0" err="1">
                <a:latin typeface="Times"/>
                <a:cs typeface="Times"/>
              </a:rPr>
              <a:t>All</a:t>
            </a:r>
            <a:r>
              <a:rPr lang="en-US" sz="2800" dirty="0">
                <a:latin typeface="Times"/>
                <a:cs typeface="Times"/>
              </a:rPr>
              <a:t> new employees must attend new hire orientation</a:t>
            </a:r>
            <a:endParaRPr lang="en-US" dirty="0">
              <a:ea typeface="Calibri"/>
              <a:cs typeface="Calibri"/>
            </a:endParaRPr>
          </a:p>
          <a:p>
            <a:pPr marL="0" indent="0">
              <a:buNone/>
            </a:pPr>
            <a:r>
              <a:rPr lang="en-US" sz="2800" dirty="0" err="1">
                <a:latin typeface="Courier New"/>
                <a:cs typeface="Courier New"/>
              </a:rPr>
              <a:t>o</a:t>
            </a:r>
            <a:r>
              <a:rPr lang="en-US" sz="2800" dirty="0" err="1">
                <a:latin typeface="Times"/>
                <a:cs typeface="Times"/>
              </a:rPr>
              <a:t>New</a:t>
            </a:r>
            <a:r>
              <a:rPr lang="en-US" sz="2800" dirty="0">
                <a:latin typeface="Times"/>
                <a:cs typeface="Times"/>
              </a:rPr>
              <a:t> hire orientation will be scheduled in relation to camp dates</a:t>
            </a:r>
            <a:endParaRPr lang="en-US" dirty="0">
              <a:ea typeface="Calibri"/>
              <a:cs typeface="Calibri"/>
            </a:endParaRPr>
          </a:p>
          <a:p>
            <a:pPr marL="0" indent="0">
              <a:buNone/>
            </a:pPr>
            <a:r>
              <a:rPr lang="en-US" sz="2800" dirty="0" err="1">
                <a:latin typeface="Courier New"/>
                <a:cs typeface="Courier New"/>
              </a:rPr>
              <a:t>o</a:t>
            </a:r>
            <a:r>
              <a:rPr lang="en-US" sz="2800" dirty="0" err="1">
                <a:latin typeface="Times"/>
                <a:cs typeface="Times"/>
              </a:rPr>
              <a:t>New</a:t>
            </a:r>
            <a:r>
              <a:rPr lang="en-US" sz="2800" dirty="0">
                <a:latin typeface="Times"/>
                <a:cs typeface="Times"/>
              </a:rPr>
              <a:t> hire orientation begins mid April and early May for camps which begin in June</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086855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6C34-177B-0C15-F5B3-DE5599696D22}"/>
              </a:ext>
            </a:extLst>
          </p:cNvPr>
          <p:cNvSpPr>
            <a:spLocks noGrp="1"/>
          </p:cNvSpPr>
          <p:nvPr>
            <p:ph type="title"/>
          </p:nvPr>
        </p:nvSpPr>
        <p:spPr/>
        <p:txBody>
          <a:bodyPr>
            <a:normAutofit/>
          </a:bodyPr>
          <a:lstStyle/>
          <a:p>
            <a:pPr algn="ctr"/>
            <a:r>
              <a:rPr lang="en-US" sz="3600" b="1" dirty="0">
                <a:latin typeface="Times"/>
                <a:ea typeface="Calibri"/>
                <a:cs typeface="Times"/>
              </a:rPr>
              <a:t>Contact Information</a:t>
            </a:r>
            <a:endParaRPr lang="en-US" sz="3600" dirty="0"/>
          </a:p>
        </p:txBody>
      </p:sp>
      <p:sp>
        <p:nvSpPr>
          <p:cNvPr id="3" name="Content Placeholder 2">
            <a:extLst>
              <a:ext uri="{FF2B5EF4-FFF2-40B4-BE49-F238E27FC236}">
                <a16:creationId xmlns:a16="http://schemas.microsoft.com/office/drawing/2014/main" id="{66A8E6EB-B2ED-83B6-51F5-737AFF57FD96}"/>
              </a:ext>
            </a:extLst>
          </p:cNvPr>
          <p:cNvSpPr>
            <a:spLocks noGrp="1"/>
          </p:cNvSpPr>
          <p:nvPr>
            <p:ph idx="1"/>
          </p:nvPr>
        </p:nvSpPr>
        <p:spPr>
          <a:xfrm>
            <a:off x="1911928" y="1487259"/>
            <a:ext cx="7236691" cy="4592721"/>
          </a:xfrm>
        </p:spPr>
        <p:txBody>
          <a:bodyPr vert="horz" lIns="91440" tIns="45720" rIns="91440" bIns="45720" rtlCol="0" anchor="t">
            <a:normAutofit/>
          </a:bodyPr>
          <a:lstStyle/>
          <a:p>
            <a:pPr marL="0" indent="0" algn="ctr">
              <a:buNone/>
            </a:pPr>
            <a:r>
              <a:rPr lang="en-US" sz="2400" dirty="0">
                <a:latin typeface="Times"/>
                <a:ea typeface="Calibri"/>
                <a:cs typeface="Times"/>
              </a:rPr>
              <a:t>                    Alejandra Saucedo                         </a:t>
            </a:r>
          </a:p>
          <a:p>
            <a:pPr marL="0" indent="0" algn="ctr">
              <a:buNone/>
            </a:pPr>
            <a:r>
              <a:rPr lang="en-US" sz="2400" i="1" dirty="0">
                <a:latin typeface="Times"/>
                <a:ea typeface="Calibri"/>
                <a:cs typeface="Times"/>
              </a:rPr>
              <a:t>Employment Coordinator</a:t>
            </a:r>
            <a:endParaRPr lang="en-US" sz="2400" dirty="0">
              <a:latin typeface="Times"/>
              <a:ea typeface="Calibri"/>
              <a:cs typeface="Times"/>
            </a:endParaRPr>
          </a:p>
          <a:p>
            <a:pPr marL="0" indent="0" algn="ctr">
              <a:buNone/>
            </a:pPr>
            <a:r>
              <a:rPr lang="en-US" sz="2400" dirty="0">
                <a:latin typeface="Times"/>
                <a:ea typeface="Calibri"/>
                <a:cs typeface="Times"/>
              </a:rPr>
              <a:t>(956) 326-3204</a:t>
            </a:r>
          </a:p>
          <a:p>
            <a:pPr marL="0" indent="0" algn="ctr">
              <a:buNone/>
            </a:pPr>
            <a:r>
              <a:rPr lang="en-US" sz="2400" u="sng" dirty="0">
                <a:solidFill>
                  <a:srgbClr val="009999"/>
                </a:solidFill>
                <a:latin typeface="Times"/>
                <a:ea typeface="Calibri"/>
                <a:cs typeface="Times"/>
                <a:hlinkClick r:id="rId2"/>
              </a:rPr>
              <a:t>alejandra.saucedo@tamiu.edu</a:t>
            </a:r>
            <a:endParaRPr lang="en-US" sz="2400" dirty="0">
              <a:latin typeface="Times"/>
              <a:ea typeface="Calibri"/>
              <a:cs typeface="Times"/>
            </a:endParaRPr>
          </a:p>
          <a:p>
            <a:pPr marL="0" indent="0">
              <a:buNone/>
            </a:pPr>
            <a:r>
              <a:rPr lang="en-US" sz="2400" dirty="0">
                <a:latin typeface="Times"/>
                <a:ea typeface="Calibri"/>
                <a:cs typeface="Times"/>
              </a:rPr>
              <a:t>                                 </a:t>
            </a:r>
            <a:endParaRPr lang="en-US" dirty="0">
              <a:ea typeface="Calibri"/>
              <a:cs typeface="Calibri"/>
            </a:endParaRPr>
          </a:p>
        </p:txBody>
      </p:sp>
    </p:spTree>
    <p:extLst>
      <p:ext uri="{BB962C8B-B14F-4D97-AF65-F5344CB8AC3E}">
        <p14:creationId xmlns:p14="http://schemas.microsoft.com/office/powerpoint/2010/main" val="2581164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D5C81-8B68-8645-6323-A471DAB68A18}"/>
              </a:ext>
            </a:extLst>
          </p:cNvPr>
          <p:cNvSpPr>
            <a:spLocks noGrp="1"/>
          </p:cNvSpPr>
          <p:nvPr>
            <p:ph idx="1"/>
          </p:nvPr>
        </p:nvSpPr>
        <p:spPr>
          <a:xfrm>
            <a:off x="2050472" y="1960623"/>
            <a:ext cx="6636328" cy="3657540"/>
          </a:xfrm>
        </p:spPr>
        <p:txBody>
          <a:bodyPr vert="horz" lIns="91440" tIns="45720" rIns="91440" bIns="45720" rtlCol="0" anchor="t">
            <a:normAutofit/>
          </a:bodyPr>
          <a:lstStyle/>
          <a:p>
            <a:pPr marL="0" indent="0" algn="ctr">
              <a:buNone/>
            </a:pPr>
            <a:r>
              <a:rPr lang="en-US" sz="3600" b="1" dirty="0">
                <a:latin typeface="Times"/>
                <a:cs typeface="Times"/>
              </a:rPr>
              <a:t>Department of Community Relations and Event Services</a:t>
            </a:r>
            <a:endParaRPr lang="en-US" sz="3600" dirty="0">
              <a:ea typeface="Calibri"/>
              <a:cs typeface="Calibri"/>
            </a:endParaRPr>
          </a:p>
        </p:txBody>
      </p:sp>
    </p:spTree>
    <p:extLst>
      <p:ext uri="{BB962C8B-B14F-4D97-AF65-F5344CB8AC3E}">
        <p14:creationId xmlns:p14="http://schemas.microsoft.com/office/powerpoint/2010/main" val="3537214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105D-2289-6A9D-0522-E8C0D6042051}"/>
              </a:ext>
            </a:extLst>
          </p:cNvPr>
          <p:cNvSpPr>
            <a:spLocks noGrp="1"/>
          </p:cNvSpPr>
          <p:nvPr>
            <p:ph type="title"/>
          </p:nvPr>
        </p:nvSpPr>
        <p:spPr>
          <a:xfrm>
            <a:off x="1580097" y="498525"/>
            <a:ext cx="7071351" cy="1143000"/>
          </a:xfrm>
        </p:spPr>
        <p:txBody>
          <a:bodyPr/>
          <a:lstStyle/>
          <a:p>
            <a:pPr algn="ctr"/>
            <a:r>
              <a:rPr lang="en-US" sz="3600" b="1" dirty="0">
                <a:latin typeface="Times"/>
                <a:cs typeface="Times"/>
              </a:rPr>
              <a:t>Booking a Room</a:t>
            </a:r>
            <a:endParaRPr lang="en-US" sz="3600" dirty="0"/>
          </a:p>
          <a:p>
            <a:endParaRPr lang="en-US" dirty="0">
              <a:ea typeface="Calibri"/>
              <a:cs typeface="Calibri"/>
            </a:endParaRPr>
          </a:p>
        </p:txBody>
      </p:sp>
      <p:sp>
        <p:nvSpPr>
          <p:cNvPr id="3" name="Content Placeholder 2">
            <a:extLst>
              <a:ext uri="{FF2B5EF4-FFF2-40B4-BE49-F238E27FC236}">
                <a16:creationId xmlns:a16="http://schemas.microsoft.com/office/drawing/2014/main" id="{564DEA6B-596C-F7B6-3932-BDC3307D8EDB}"/>
              </a:ext>
            </a:extLst>
          </p:cNvPr>
          <p:cNvSpPr>
            <a:spLocks noGrp="1"/>
          </p:cNvSpPr>
          <p:nvPr>
            <p:ph idx="1"/>
          </p:nvPr>
        </p:nvSpPr>
        <p:spPr>
          <a:xfrm>
            <a:off x="2566447" y="1430365"/>
            <a:ext cx="5130538" cy="4271591"/>
          </a:xfrm>
        </p:spPr>
        <p:txBody>
          <a:bodyPr vert="horz" lIns="91440" tIns="45720" rIns="91440" bIns="45720" rtlCol="0" anchor="t">
            <a:noAutofit/>
          </a:bodyPr>
          <a:lstStyle/>
          <a:p>
            <a:pPr marL="0" indent="0">
              <a:buNone/>
            </a:pPr>
            <a:r>
              <a:rPr lang="en-US" sz="2000" dirty="0">
                <a:latin typeface="Times"/>
                <a:cs typeface="Times"/>
              </a:rPr>
              <a:t>When booking a room:</a:t>
            </a:r>
            <a:endParaRPr lang="en-US" sz="2000" dirty="0">
              <a:latin typeface="Times"/>
              <a:ea typeface="Calibri"/>
              <a:cs typeface="Calibri"/>
            </a:endParaRPr>
          </a:p>
          <a:p>
            <a:pPr marL="0" indent="0">
              <a:buNone/>
            </a:pPr>
            <a:r>
              <a:rPr lang="en-US" sz="2000" dirty="0">
                <a:latin typeface="Times"/>
                <a:ea typeface="+mn-lt"/>
                <a:cs typeface="+mn-lt"/>
              </a:rPr>
              <a:t>1.</a:t>
            </a:r>
            <a:r>
              <a:rPr lang="en-US" sz="2000" dirty="0">
                <a:latin typeface="Times"/>
                <a:cs typeface="Times"/>
              </a:rPr>
              <a:t>Ad-Astra – call Events for instructions.</a:t>
            </a:r>
          </a:p>
          <a:p>
            <a:pPr marL="0" indent="0" algn="just">
              <a:buNone/>
            </a:pPr>
            <a:r>
              <a:rPr lang="en-US" sz="2000" dirty="0">
                <a:latin typeface="Times"/>
                <a:ea typeface="+mn-lt"/>
                <a:cs typeface="+mn-lt"/>
              </a:rPr>
              <a:t>2.</a:t>
            </a:r>
            <a:r>
              <a:rPr lang="en-US" sz="2000" b="1" u="sng" dirty="0">
                <a:latin typeface="Times"/>
                <a:cs typeface="Times"/>
                <a:hlinkClick r:id="rId2"/>
              </a:rPr>
              <a:t>events@tamiu.edu</a:t>
            </a:r>
            <a:endParaRPr lang="en-US" sz="2000" dirty="0">
              <a:latin typeface="Times"/>
              <a:cs typeface="Times"/>
            </a:endParaRPr>
          </a:p>
          <a:p>
            <a:pPr marL="0" indent="0" algn="just">
              <a:buNone/>
            </a:pPr>
            <a:r>
              <a:rPr lang="en-US" sz="2000" dirty="0">
                <a:latin typeface="Times"/>
                <a:ea typeface="+mn-lt"/>
                <a:cs typeface="+mn-lt"/>
              </a:rPr>
              <a:t>3.</a:t>
            </a:r>
            <a:r>
              <a:rPr lang="en-US" sz="2000" dirty="0">
                <a:latin typeface="Times"/>
                <a:cs typeface="Times"/>
              </a:rPr>
              <a:t>956-326-INFO (4636)</a:t>
            </a:r>
          </a:p>
          <a:p>
            <a:pPr marL="0" indent="0">
              <a:buNone/>
            </a:pPr>
            <a:r>
              <a:rPr lang="en-US" sz="2000" b="1" dirty="0">
                <a:latin typeface="Times"/>
                <a:cs typeface="Times"/>
              </a:rPr>
              <a:t>What services do we take care of…</a:t>
            </a:r>
            <a:endParaRPr lang="en-US" sz="2000" dirty="0">
              <a:latin typeface="Times"/>
              <a:cs typeface="Times"/>
            </a:endParaRPr>
          </a:p>
          <a:p>
            <a:pPr marL="0" indent="0">
              <a:buNone/>
            </a:pPr>
            <a:r>
              <a:rPr lang="en-US" sz="2000" dirty="0">
                <a:latin typeface="Times"/>
                <a:cs typeface="Arial"/>
              </a:rPr>
              <a:t>•</a:t>
            </a:r>
            <a:r>
              <a:rPr lang="en-US" sz="2000" dirty="0">
                <a:latin typeface="Times"/>
                <a:cs typeface="Times"/>
              </a:rPr>
              <a:t>Police Department</a:t>
            </a:r>
          </a:p>
          <a:p>
            <a:pPr marL="0" indent="0">
              <a:buNone/>
            </a:pPr>
            <a:r>
              <a:rPr lang="en-US" sz="2000" dirty="0">
                <a:latin typeface="Times"/>
                <a:cs typeface="Arial"/>
              </a:rPr>
              <a:t>•</a:t>
            </a:r>
            <a:r>
              <a:rPr lang="en-US" sz="2000" dirty="0">
                <a:latin typeface="Times"/>
                <a:cs typeface="Times"/>
              </a:rPr>
              <a:t>Technology</a:t>
            </a:r>
          </a:p>
          <a:p>
            <a:pPr marL="0" indent="0">
              <a:buNone/>
            </a:pPr>
            <a:r>
              <a:rPr lang="en-US" sz="2000" dirty="0">
                <a:latin typeface="Times"/>
                <a:cs typeface="Arial"/>
              </a:rPr>
              <a:t>•</a:t>
            </a:r>
            <a:r>
              <a:rPr lang="en-US" sz="2000" dirty="0">
                <a:latin typeface="Times"/>
                <a:cs typeface="Times"/>
              </a:rPr>
              <a:t>Maintenance (custodial) </a:t>
            </a:r>
          </a:p>
          <a:p>
            <a:pPr marL="0" indent="0">
              <a:buNone/>
            </a:pPr>
            <a:r>
              <a:rPr lang="en-US" sz="2000" dirty="0">
                <a:latin typeface="Times"/>
                <a:cs typeface="Arial"/>
              </a:rPr>
              <a:t>•</a:t>
            </a:r>
            <a:r>
              <a:rPr lang="en-US" sz="2000" dirty="0">
                <a:latin typeface="Times"/>
                <a:cs typeface="Times"/>
              </a:rPr>
              <a:t>Physical Plant </a:t>
            </a:r>
          </a:p>
          <a:p>
            <a:pPr marL="0" indent="0">
              <a:buNone/>
            </a:pPr>
            <a:r>
              <a:rPr lang="en-US" sz="2000" dirty="0">
                <a:latin typeface="Times"/>
                <a:cs typeface="Arial"/>
              </a:rPr>
              <a:t>•</a:t>
            </a:r>
            <a:r>
              <a:rPr lang="en-US" sz="2000" dirty="0">
                <a:latin typeface="Times"/>
                <a:cs typeface="Times"/>
              </a:rPr>
              <a:t>Risk Management</a:t>
            </a:r>
          </a:p>
          <a:p>
            <a:pPr marL="0" indent="0">
              <a:buNone/>
            </a:pPr>
            <a:r>
              <a:rPr lang="en-US" sz="2000" dirty="0">
                <a:latin typeface="Times"/>
                <a:cs typeface="Arial"/>
              </a:rPr>
              <a:t>•</a:t>
            </a:r>
            <a:r>
              <a:rPr lang="en-US" sz="2000" dirty="0">
                <a:latin typeface="Times"/>
                <a:cs typeface="Times"/>
              </a:rPr>
              <a:t>Communication with Aramark for special set up</a:t>
            </a:r>
            <a:endParaRPr lang="en-US" sz="20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433912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BC3C-8228-8277-DCF4-C760A467ECFE}"/>
              </a:ext>
            </a:extLst>
          </p:cNvPr>
          <p:cNvSpPr>
            <a:spLocks noGrp="1"/>
          </p:cNvSpPr>
          <p:nvPr>
            <p:ph type="title"/>
          </p:nvPr>
        </p:nvSpPr>
        <p:spPr>
          <a:xfrm>
            <a:off x="1615448" y="644093"/>
            <a:ext cx="7071351" cy="1143000"/>
          </a:xfrm>
        </p:spPr>
        <p:txBody>
          <a:bodyPr/>
          <a:lstStyle/>
          <a:p>
            <a:pPr algn="ctr"/>
            <a:r>
              <a:rPr lang="en-US" sz="3600" b="1" dirty="0">
                <a:latin typeface="Times"/>
                <a:cs typeface="Times"/>
              </a:rPr>
              <a:t>Additional Services</a:t>
            </a:r>
            <a:endParaRPr lang="en-US" sz="3600" dirty="0"/>
          </a:p>
          <a:p>
            <a:endParaRPr lang="en-US" dirty="0">
              <a:ea typeface="Calibri"/>
              <a:cs typeface="Calibri"/>
            </a:endParaRPr>
          </a:p>
        </p:txBody>
      </p:sp>
      <p:sp>
        <p:nvSpPr>
          <p:cNvPr id="3" name="Content Placeholder 2">
            <a:extLst>
              <a:ext uri="{FF2B5EF4-FFF2-40B4-BE49-F238E27FC236}">
                <a16:creationId xmlns:a16="http://schemas.microsoft.com/office/drawing/2014/main" id="{061F1DC5-ED54-A37D-E4CC-B4B11F477B97}"/>
              </a:ext>
            </a:extLst>
          </p:cNvPr>
          <p:cNvSpPr>
            <a:spLocks noGrp="1"/>
          </p:cNvSpPr>
          <p:nvPr>
            <p:ph idx="1"/>
          </p:nvPr>
        </p:nvSpPr>
        <p:spPr>
          <a:xfrm>
            <a:off x="1750291" y="1718168"/>
            <a:ext cx="7329055" cy="4165540"/>
          </a:xfrm>
        </p:spPr>
        <p:txBody>
          <a:bodyPr vert="horz" lIns="91440" tIns="45720" rIns="91440" bIns="45720" rtlCol="0" anchor="t">
            <a:normAutofit fontScale="85000" lnSpcReduction="20000"/>
          </a:bodyPr>
          <a:lstStyle/>
          <a:p>
            <a:pPr marL="0" indent="0">
              <a:buNone/>
            </a:pPr>
            <a:r>
              <a:rPr lang="en-US" sz="3000" b="1" dirty="0">
                <a:latin typeface="Times"/>
                <a:cs typeface="Times"/>
              </a:rPr>
              <a:t>Golf Carts(s)</a:t>
            </a:r>
            <a:endParaRPr lang="en-US" dirty="0">
              <a:ea typeface="Calibri"/>
              <a:cs typeface="Calibri"/>
            </a:endParaRPr>
          </a:p>
          <a:p>
            <a:pPr marL="0" indent="0">
              <a:buNone/>
            </a:pPr>
            <a:r>
              <a:rPr lang="en-US" sz="3000" dirty="0">
                <a:latin typeface="Wingdings"/>
                <a:sym typeface="Wingdings"/>
              </a:rPr>
              <a:t>Ø</a:t>
            </a:r>
            <a:r>
              <a:rPr lang="en-US" sz="3000" dirty="0">
                <a:latin typeface="Times"/>
                <a:cs typeface="Times"/>
              </a:rPr>
              <a:t>  Usage depends on availability.</a:t>
            </a:r>
            <a:endParaRPr lang="en-US">
              <a:ea typeface="Calibri"/>
              <a:cs typeface="Calibri"/>
            </a:endParaRPr>
          </a:p>
          <a:p>
            <a:pPr marL="0" indent="0">
              <a:buNone/>
            </a:pPr>
            <a:r>
              <a:rPr lang="en-US" sz="3000" dirty="0">
                <a:latin typeface="Wingdings"/>
                <a:sym typeface="Wingdings"/>
              </a:rPr>
              <a:t>Ø</a:t>
            </a:r>
            <a:r>
              <a:rPr lang="en-US" sz="3000" dirty="0">
                <a:latin typeface="Times"/>
                <a:cs typeface="Times"/>
              </a:rPr>
              <a:t>  Week Notice</a:t>
            </a:r>
            <a:endParaRPr lang="en-US" dirty="0">
              <a:ea typeface="Calibri"/>
              <a:cs typeface="Calibri"/>
            </a:endParaRPr>
          </a:p>
          <a:p>
            <a:pPr marL="0" indent="0">
              <a:buNone/>
            </a:pPr>
            <a:r>
              <a:rPr lang="en-US" sz="3000" dirty="0">
                <a:latin typeface="Wingdings"/>
                <a:sym typeface="Wingdings"/>
              </a:rPr>
              <a:t>Ø</a:t>
            </a:r>
            <a:r>
              <a:rPr lang="en-US" sz="3000" dirty="0">
                <a:latin typeface="Times"/>
                <a:cs typeface="Times"/>
              </a:rPr>
              <a:t>  They are only available to licensed   TAMIU employees</a:t>
            </a:r>
            <a:endParaRPr lang="en-US" dirty="0">
              <a:ea typeface="Calibri"/>
              <a:cs typeface="Calibri"/>
            </a:endParaRPr>
          </a:p>
          <a:p>
            <a:pPr marL="0" indent="0">
              <a:buNone/>
            </a:pPr>
            <a:r>
              <a:rPr lang="en-US" sz="3000" b="1" dirty="0">
                <a:latin typeface="Times"/>
                <a:cs typeface="Times"/>
              </a:rPr>
              <a:t>Room Usage:  </a:t>
            </a:r>
            <a:endParaRPr lang="en-US">
              <a:ea typeface="Calibri"/>
              <a:cs typeface="Calibri"/>
            </a:endParaRPr>
          </a:p>
          <a:p>
            <a:pPr marL="0" indent="0">
              <a:buNone/>
            </a:pPr>
            <a:r>
              <a:rPr lang="en-US" dirty="0">
                <a:latin typeface="Wingdings"/>
                <a:sym typeface="Wingdings"/>
              </a:rPr>
              <a:t>§</a:t>
            </a:r>
            <a:r>
              <a:rPr lang="en-US" dirty="0">
                <a:latin typeface="Times"/>
                <a:cs typeface="Times"/>
              </a:rPr>
              <a:t>Rooms MUST be returned to original setting.</a:t>
            </a:r>
            <a:endParaRPr lang="en-US" dirty="0">
              <a:ea typeface="Calibri"/>
              <a:cs typeface="Calibri"/>
            </a:endParaRPr>
          </a:p>
          <a:p>
            <a:pPr marL="0" indent="0">
              <a:buNone/>
            </a:pPr>
            <a:r>
              <a:rPr lang="en-US" dirty="0">
                <a:latin typeface="Wingdings"/>
                <a:sym typeface="Wingdings"/>
              </a:rPr>
              <a:t>§</a:t>
            </a:r>
            <a:r>
              <a:rPr lang="en-US" dirty="0">
                <a:latin typeface="Times"/>
                <a:cs typeface="Times"/>
              </a:rPr>
              <a:t>Rooms are NOT a storage room.</a:t>
            </a:r>
            <a:endParaRPr lang="en-US" dirty="0">
              <a:ea typeface="Calibri"/>
              <a:cs typeface="Calibri"/>
            </a:endParaRPr>
          </a:p>
          <a:p>
            <a:pPr marL="0" indent="0">
              <a:buNone/>
            </a:pPr>
            <a:r>
              <a:rPr lang="en-US" dirty="0">
                <a:latin typeface="Wingdings"/>
                <a:sym typeface="Wingdings"/>
              </a:rPr>
              <a:t>§</a:t>
            </a:r>
            <a:r>
              <a:rPr lang="en-US" dirty="0">
                <a:latin typeface="Times"/>
                <a:cs typeface="Times"/>
              </a:rPr>
              <a:t>Fee for cleaning and returning room to original setting.   </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890371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747A-E6EE-FEAB-1BA0-5E8AF37BD0BA}"/>
              </a:ext>
            </a:extLst>
          </p:cNvPr>
          <p:cNvSpPr>
            <a:spLocks noGrp="1"/>
          </p:cNvSpPr>
          <p:nvPr>
            <p:ph type="title"/>
          </p:nvPr>
        </p:nvSpPr>
        <p:spPr/>
        <p:txBody>
          <a:bodyPr>
            <a:normAutofit/>
          </a:bodyPr>
          <a:lstStyle/>
          <a:p>
            <a:pPr algn="ctr"/>
            <a:r>
              <a:rPr lang="en-US" sz="3600" b="1" dirty="0">
                <a:latin typeface="Times"/>
                <a:cs typeface="Times"/>
              </a:rPr>
              <a:t>Contact Information</a:t>
            </a:r>
            <a:endParaRPr lang="en-US" sz="3600" dirty="0">
              <a:ea typeface="Calibri"/>
              <a:cs typeface="Calibri"/>
            </a:endParaRPr>
          </a:p>
        </p:txBody>
      </p:sp>
      <p:sp>
        <p:nvSpPr>
          <p:cNvPr id="6" name="TextBox 5">
            <a:extLst>
              <a:ext uri="{FF2B5EF4-FFF2-40B4-BE49-F238E27FC236}">
                <a16:creationId xmlns:a16="http://schemas.microsoft.com/office/drawing/2014/main" id="{C7FCBFF0-8972-4AF6-E1FB-DBD89F762852}"/>
              </a:ext>
            </a:extLst>
          </p:cNvPr>
          <p:cNvSpPr txBox="1"/>
          <p:nvPr/>
        </p:nvSpPr>
        <p:spPr>
          <a:xfrm>
            <a:off x="1491791" y="1927782"/>
            <a:ext cx="320275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Times"/>
              </a:rPr>
              <a:t>Enrique Botello</a:t>
            </a:r>
            <a:endParaRPr lang="en-US" dirty="0">
              <a:latin typeface="Times"/>
              <a:cs typeface="Times"/>
            </a:endParaRPr>
          </a:p>
          <a:p>
            <a:pPr algn="ctr"/>
            <a:r>
              <a:rPr lang="en-US" i="1" dirty="0">
                <a:latin typeface="Times"/>
              </a:rPr>
              <a:t> </a:t>
            </a:r>
            <a:r>
              <a:rPr lang="en-US" dirty="0">
                <a:latin typeface="Times"/>
                <a:cs typeface="Times"/>
              </a:rPr>
              <a:t>Director, Event Services</a:t>
            </a:r>
          </a:p>
          <a:p>
            <a:pPr algn="ctr"/>
            <a:r>
              <a:rPr lang="en-US" dirty="0">
                <a:latin typeface="Times"/>
              </a:rPr>
              <a:t>(956) 326-2937</a:t>
            </a:r>
            <a:endParaRPr lang="en-US" dirty="0">
              <a:latin typeface="Times"/>
              <a:cs typeface="Times"/>
            </a:endParaRPr>
          </a:p>
          <a:p>
            <a:pPr algn="ctr"/>
            <a:r>
              <a:rPr lang="en-US" u="sng" dirty="0">
                <a:solidFill>
                  <a:schemeClr val="tx2">
                    <a:lumMod val="60000"/>
                    <a:lumOff val="40000"/>
                  </a:schemeClr>
                </a:solidFill>
                <a:latin typeface="Times"/>
              </a:rPr>
              <a:t>enrique.botello@tamiu.edu</a:t>
            </a:r>
            <a:endParaRPr lang="en-US" u="sng">
              <a:solidFill>
                <a:schemeClr val="tx2">
                  <a:lumMod val="60000"/>
                  <a:lumOff val="40000"/>
                </a:schemeClr>
              </a:solidFill>
              <a:latin typeface="Times"/>
              <a:cs typeface="Times"/>
            </a:endParaRPr>
          </a:p>
          <a:p>
            <a:pPr algn="ctr"/>
            <a:r>
              <a:rPr lang="en-US" dirty="0">
                <a:latin typeface="Times"/>
              </a:rPr>
              <a:t>STC 127B</a:t>
            </a:r>
            <a:endParaRPr lang="en-US" dirty="0">
              <a:latin typeface="Times"/>
              <a:cs typeface="Times"/>
            </a:endParaRPr>
          </a:p>
          <a:p>
            <a:pPr algn="ctr"/>
            <a:endParaRPr lang="en-US" dirty="0">
              <a:latin typeface="Times"/>
              <a:ea typeface="Calibri"/>
              <a:cs typeface="Calibri"/>
            </a:endParaRPr>
          </a:p>
          <a:p>
            <a:pPr algn="ctr"/>
            <a:r>
              <a:rPr lang="en-US" dirty="0">
                <a:latin typeface="Times"/>
              </a:rPr>
              <a:t>Monica Manrique</a:t>
            </a:r>
            <a:endParaRPr lang="en-US" dirty="0">
              <a:latin typeface="Times"/>
              <a:cs typeface="Times"/>
            </a:endParaRPr>
          </a:p>
          <a:p>
            <a:pPr algn="ctr"/>
            <a:r>
              <a:rPr lang="en-US" dirty="0">
                <a:latin typeface="Times"/>
              </a:rPr>
              <a:t>Manager – Event Services</a:t>
            </a:r>
            <a:endParaRPr lang="en-US" dirty="0">
              <a:latin typeface="Times"/>
              <a:cs typeface="Times"/>
            </a:endParaRPr>
          </a:p>
          <a:p>
            <a:pPr algn="ctr"/>
            <a:r>
              <a:rPr lang="en-US" dirty="0">
                <a:latin typeface="Times"/>
              </a:rPr>
              <a:t>Ext 2930</a:t>
            </a:r>
            <a:endParaRPr lang="en-US" dirty="0">
              <a:latin typeface="Times"/>
              <a:cs typeface="Times"/>
            </a:endParaRPr>
          </a:p>
          <a:p>
            <a:pPr algn="ctr"/>
            <a:r>
              <a:rPr lang="en-US" dirty="0">
                <a:solidFill>
                  <a:schemeClr val="tx2">
                    <a:lumMod val="60000"/>
                    <a:lumOff val="40000"/>
                  </a:schemeClr>
                </a:solidFill>
                <a:latin typeface="Times"/>
                <a:hlinkClick r:id="rId2">
                  <a:extLst>
                    <a:ext uri="{A12FA001-AC4F-418D-AE19-62706E023703}">
                      <ahyp:hlinkClr xmlns:ahyp="http://schemas.microsoft.com/office/drawing/2018/hyperlinkcolor" val="tx"/>
                    </a:ext>
                  </a:extLst>
                </a:hlinkClick>
              </a:rPr>
              <a:t>monica.manrique@tamiu.edu</a:t>
            </a:r>
            <a:r>
              <a:rPr lang="en-US" dirty="0">
                <a:solidFill>
                  <a:schemeClr val="tx2">
                    <a:lumMod val="60000"/>
                    <a:lumOff val="40000"/>
                  </a:schemeClr>
                </a:solidFill>
                <a:latin typeface="Times"/>
              </a:rPr>
              <a:t> </a:t>
            </a:r>
            <a:endParaRPr lang="en-US" dirty="0">
              <a:solidFill>
                <a:schemeClr val="tx2">
                  <a:lumMod val="60000"/>
                  <a:lumOff val="40000"/>
                </a:schemeClr>
              </a:solidFill>
              <a:latin typeface="Times"/>
              <a:cs typeface="Times"/>
            </a:endParaRPr>
          </a:p>
          <a:p>
            <a:pPr algn="ctr"/>
            <a:r>
              <a:rPr lang="en-US" dirty="0">
                <a:latin typeface="Times"/>
              </a:rPr>
              <a:t>STC 127A</a:t>
            </a:r>
            <a:endParaRPr lang="en-US" dirty="0">
              <a:latin typeface="Times"/>
              <a:cs typeface="Times"/>
            </a:endParaRPr>
          </a:p>
          <a:p>
            <a:pPr algn="ctr"/>
            <a:endParaRPr lang="en-US"/>
          </a:p>
        </p:txBody>
      </p:sp>
      <p:sp>
        <p:nvSpPr>
          <p:cNvPr id="7" name="TextBox 6">
            <a:extLst>
              <a:ext uri="{FF2B5EF4-FFF2-40B4-BE49-F238E27FC236}">
                <a16:creationId xmlns:a16="http://schemas.microsoft.com/office/drawing/2014/main" id="{557F5798-B72A-0EED-DA05-2D3FAE212C1F}"/>
              </a:ext>
            </a:extLst>
          </p:cNvPr>
          <p:cNvSpPr txBox="1"/>
          <p:nvPr/>
        </p:nvSpPr>
        <p:spPr>
          <a:xfrm>
            <a:off x="4685122" y="1503576"/>
            <a:ext cx="4357538"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Times"/>
              </a:rPr>
              <a:t>ARAMARK FOOD </a:t>
            </a:r>
            <a:r>
              <a:rPr lang="en-US" b="1">
                <a:latin typeface="Times"/>
              </a:rPr>
              <a:t>SERVICES </a:t>
            </a:r>
          </a:p>
          <a:p>
            <a:pPr algn="ctr"/>
            <a:r>
              <a:rPr lang="en-US" b="1">
                <a:latin typeface="Times"/>
              </a:rPr>
              <a:t>Carlos </a:t>
            </a:r>
            <a:r>
              <a:rPr lang="en-US" b="1" dirty="0">
                <a:latin typeface="Times"/>
              </a:rPr>
              <a:t>J. Rodriguez</a:t>
            </a:r>
            <a:endParaRPr lang="en-US" b="1" dirty="0">
              <a:latin typeface="Times"/>
              <a:cs typeface="Times"/>
            </a:endParaRPr>
          </a:p>
          <a:p>
            <a:pPr algn="ctr"/>
            <a:r>
              <a:rPr lang="en-US" sz="1600" i="1" dirty="0">
                <a:latin typeface="Times"/>
              </a:rPr>
              <a:t>Food Service Director</a:t>
            </a:r>
            <a:endParaRPr lang="en-US" sz="1600" i="1" dirty="0">
              <a:latin typeface="Times"/>
              <a:cs typeface="Times"/>
            </a:endParaRPr>
          </a:p>
          <a:p>
            <a:pPr algn="ctr"/>
            <a:r>
              <a:rPr lang="en-US" dirty="0">
                <a:latin typeface="Times"/>
              </a:rPr>
              <a:t>(956) 326-3054 </a:t>
            </a:r>
          </a:p>
          <a:p>
            <a:pPr algn="ctr"/>
            <a:r>
              <a:rPr lang="en-US" u="sng" dirty="0">
                <a:solidFill>
                  <a:schemeClr val="tx2">
                    <a:lumMod val="60000"/>
                    <a:lumOff val="40000"/>
                  </a:schemeClr>
                </a:solidFill>
                <a:latin typeface="Times"/>
              </a:rPr>
              <a:t>rodriguez-carlos3@aramark.com</a:t>
            </a:r>
            <a:endParaRPr lang="en-US" u="sng" dirty="0">
              <a:solidFill>
                <a:schemeClr val="tx2">
                  <a:lumMod val="60000"/>
                  <a:lumOff val="40000"/>
                </a:schemeClr>
              </a:solidFill>
              <a:latin typeface="Times"/>
              <a:cs typeface="Times"/>
            </a:endParaRPr>
          </a:p>
          <a:p>
            <a:pPr algn="ctr"/>
            <a:r>
              <a:rPr lang="en-US" dirty="0">
                <a:latin typeface="Times"/>
              </a:rPr>
              <a:t>SC 232</a:t>
            </a:r>
            <a:endParaRPr lang="en-US" dirty="0">
              <a:latin typeface="Times"/>
              <a:cs typeface="Times"/>
            </a:endParaRPr>
          </a:p>
          <a:p>
            <a:pPr algn="ctr"/>
            <a:endParaRPr lang="en-US" dirty="0">
              <a:ea typeface="Calibri"/>
              <a:cs typeface="Calibri"/>
            </a:endParaRPr>
          </a:p>
          <a:p>
            <a:pPr algn="ctr"/>
            <a:r>
              <a:rPr lang="en-US" b="1" dirty="0">
                <a:latin typeface="Times"/>
              </a:rPr>
              <a:t>Kassandra Garcia </a:t>
            </a:r>
            <a:endParaRPr lang="en-US" b="1" dirty="0">
              <a:latin typeface="Times"/>
              <a:cs typeface="Times"/>
            </a:endParaRPr>
          </a:p>
          <a:p>
            <a:pPr algn="ctr"/>
            <a:r>
              <a:rPr lang="en-US" sz="1600" i="1" dirty="0">
                <a:latin typeface="Times"/>
              </a:rPr>
              <a:t>Catering Coordinator</a:t>
            </a:r>
            <a:endParaRPr lang="en-US" sz="1600" i="1" dirty="0">
              <a:latin typeface="Times"/>
              <a:cs typeface="Times"/>
            </a:endParaRPr>
          </a:p>
          <a:p>
            <a:pPr algn="ctr"/>
            <a:r>
              <a:rPr lang="en-US" dirty="0">
                <a:latin typeface="Times"/>
              </a:rPr>
              <a:t>(956) 326-2091</a:t>
            </a:r>
            <a:endParaRPr lang="en-US" dirty="0">
              <a:latin typeface="Times"/>
              <a:cs typeface="Times"/>
            </a:endParaRPr>
          </a:p>
          <a:p>
            <a:pPr algn="ctr"/>
            <a:r>
              <a:rPr lang="en-US" u="sng" dirty="0">
                <a:solidFill>
                  <a:schemeClr val="tx2">
                    <a:lumMod val="60000"/>
                    <a:lumOff val="40000"/>
                  </a:schemeClr>
                </a:solidFill>
                <a:latin typeface="Times"/>
                <a:hlinkClick r:id="rId3">
                  <a:extLst>
                    <a:ext uri="{A12FA001-AC4F-418D-AE19-62706E023703}">
                      <ahyp:hlinkClr xmlns:ahyp="http://schemas.microsoft.com/office/drawing/2018/hyperlinkcolor" val="tx"/>
                    </a:ext>
                  </a:extLst>
                </a:hlinkClick>
              </a:rPr>
              <a:t>garcia-kassandra@aramark.com</a:t>
            </a:r>
            <a:endParaRPr lang="en-US" u="sng" dirty="0">
              <a:solidFill>
                <a:schemeClr val="tx2">
                  <a:lumMod val="60000"/>
                  <a:lumOff val="40000"/>
                </a:schemeClr>
              </a:solidFill>
              <a:latin typeface="Times"/>
              <a:cs typeface="Times"/>
              <a:hlinkClick r:id="" action="ppaction://noaction">
                <a:extLst>
                  <a:ext uri="{A12FA001-AC4F-418D-AE19-62706E023703}">
                    <ahyp:hlinkClr xmlns:ahyp="http://schemas.microsoft.com/office/drawing/2018/hyperlinkcolor" val="tx"/>
                  </a:ext>
                </a:extLst>
              </a:hlinkClick>
            </a:endParaRPr>
          </a:p>
          <a:p>
            <a:pPr algn="ctr"/>
            <a:r>
              <a:rPr lang="en-US" dirty="0">
                <a:latin typeface="Times"/>
              </a:rPr>
              <a:t>STC 127C</a:t>
            </a:r>
            <a:endParaRPr lang="en-US" dirty="0">
              <a:latin typeface="Times"/>
              <a:cs typeface="Times"/>
            </a:endParaRPr>
          </a:p>
          <a:p>
            <a:r>
              <a:rPr lang="en-US" b="1" dirty="0">
                <a:latin typeface="Times"/>
              </a:rPr>
              <a:t>To see our catering menus/services please go to our link:  </a:t>
            </a:r>
            <a:r>
              <a:rPr lang="en-US" u="sng" dirty="0">
                <a:solidFill>
                  <a:schemeClr val="tx2">
                    <a:lumMod val="60000"/>
                    <a:lumOff val="40000"/>
                  </a:schemeClr>
                </a:solidFill>
                <a:latin typeface="Times"/>
                <a:hlinkClick r:id="rId4">
                  <a:extLst>
                    <a:ext uri="{A12FA001-AC4F-418D-AE19-62706E023703}">
                      <ahyp:hlinkClr xmlns:ahyp="http://schemas.microsoft.com/office/drawing/2018/hyperlinkcolor" val="tx"/>
                    </a:ext>
                  </a:extLst>
                </a:hlinkClick>
              </a:rPr>
              <a:t>https://tamiu.catertrax.com/</a:t>
            </a:r>
            <a:endParaRPr lang="en-US" u="sng" dirty="0">
              <a:solidFill>
                <a:schemeClr val="tx2">
                  <a:lumMod val="60000"/>
                  <a:lumOff val="40000"/>
                </a:schemeClr>
              </a:solidFill>
              <a:latin typeface="Times"/>
              <a:cs typeface="Times"/>
              <a:hlinkClick r:id="" action="ppaction://noaction">
                <a:extLst>
                  <a:ext uri="{A12FA001-AC4F-418D-AE19-62706E023703}">
                    <ahyp:hlinkClr xmlns:ahyp="http://schemas.microsoft.com/office/drawing/2018/hyperlinkcolor" val="tx"/>
                  </a:ext>
                </a:extLst>
              </a:hlinkClick>
            </a:endParaRPr>
          </a:p>
          <a:p>
            <a:pPr algn="ctr"/>
            <a:r>
              <a:rPr lang="en-US" b="1" dirty="0">
                <a:latin typeface="Times"/>
              </a:rPr>
              <a:t>Questions can also be directed to </a:t>
            </a:r>
            <a:r>
              <a:rPr lang="en-US" b="1" u="sng" dirty="0">
                <a:solidFill>
                  <a:schemeClr val="tx2">
                    <a:lumMod val="60000"/>
                    <a:lumOff val="40000"/>
                  </a:schemeClr>
                </a:solidFill>
                <a:latin typeface="Times"/>
              </a:rPr>
              <a:t>catering@tamiu.edu</a:t>
            </a:r>
            <a:r>
              <a:rPr lang="en-US" b="1" dirty="0">
                <a:solidFill>
                  <a:schemeClr val="tx2">
                    <a:lumMod val="60000"/>
                    <a:lumOff val="40000"/>
                  </a:schemeClr>
                </a:solidFill>
                <a:latin typeface="Times"/>
              </a:rPr>
              <a:t> </a:t>
            </a:r>
            <a:endParaRPr lang="en-US" b="1" dirty="0">
              <a:solidFill>
                <a:schemeClr val="tx2">
                  <a:lumMod val="60000"/>
                  <a:lumOff val="40000"/>
                </a:schemeClr>
              </a:solidFill>
              <a:latin typeface="Times"/>
              <a:cs typeface="Times"/>
            </a:endParaRPr>
          </a:p>
        </p:txBody>
      </p:sp>
    </p:spTree>
    <p:extLst>
      <p:ext uri="{BB962C8B-B14F-4D97-AF65-F5344CB8AC3E}">
        <p14:creationId xmlns:p14="http://schemas.microsoft.com/office/powerpoint/2010/main" val="1849276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118B28-6B1E-1877-1C82-A581EA5FEB88}"/>
              </a:ext>
            </a:extLst>
          </p:cNvPr>
          <p:cNvSpPr txBox="1"/>
          <p:nvPr/>
        </p:nvSpPr>
        <p:spPr>
          <a:xfrm>
            <a:off x="2865582" y="2334491"/>
            <a:ext cx="58720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Times"/>
                <a:cs typeface="Times"/>
              </a:rPr>
              <a:t>Athletics Camps and Clinics</a:t>
            </a:r>
            <a:endParaRPr lang="en-US" sz="3600" dirty="0">
              <a:latin typeface="Times"/>
              <a:cs typeface="Times"/>
            </a:endParaRPr>
          </a:p>
        </p:txBody>
      </p:sp>
      <p:sp>
        <p:nvSpPr>
          <p:cNvPr id="6" name="TextBox 5">
            <a:extLst>
              <a:ext uri="{FF2B5EF4-FFF2-40B4-BE49-F238E27FC236}">
                <a16:creationId xmlns:a16="http://schemas.microsoft.com/office/drawing/2014/main" id="{6A3371FB-B698-CCF8-5901-8D9CBA395BEA}"/>
              </a:ext>
            </a:extLst>
          </p:cNvPr>
          <p:cNvSpPr txBox="1"/>
          <p:nvPr/>
        </p:nvSpPr>
        <p:spPr>
          <a:xfrm>
            <a:off x="2022763" y="4458854"/>
            <a:ext cx="3459018" cy="1938992"/>
          </a:xfrm>
          <a:prstGeom prst="rect">
            <a:avLst/>
          </a:prstGeom>
          <a:solidFill>
            <a:schemeClr val="bg1"/>
          </a:solidFill>
          <a:ln>
            <a:solidFill>
              <a:schemeClr val="tx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a:rPr>
              <a:t>Contact: Henry Miller </a:t>
            </a:r>
          </a:p>
          <a:p>
            <a:r>
              <a:rPr lang="en-US" sz="2400">
                <a:latin typeface="Times"/>
              </a:rPr>
              <a:t>Director of Athletic Compliance </a:t>
            </a:r>
          </a:p>
          <a:p>
            <a:r>
              <a:rPr lang="en-US" sz="2400">
                <a:latin typeface="Times"/>
              </a:rPr>
              <a:t>(956) 326-2732</a:t>
            </a:r>
          </a:p>
          <a:p>
            <a:r>
              <a:rPr lang="en-US" sz="2400">
                <a:latin typeface="Times"/>
                <a:hlinkClick r:id="rId2"/>
              </a:rPr>
              <a:t>Henry.miller@tamiu.edu</a:t>
            </a:r>
            <a:r>
              <a:rPr lang="en-US" sz="2400">
                <a:latin typeface="Times"/>
              </a:rPr>
              <a:t> </a:t>
            </a:r>
          </a:p>
        </p:txBody>
      </p:sp>
    </p:spTree>
    <p:extLst>
      <p:ext uri="{BB962C8B-B14F-4D97-AF65-F5344CB8AC3E}">
        <p14:creationId xmlns:p14="http://schemas.microsoft.com/office/powerpoint/2010/main" val="137867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133EF-82D1-948B-0226-6166D08CB8BC}"/>
              </a:ext>
            </a:extLst>
          </p:cNvPr>
          <p:cNvSpPr>
            <a:spLocks noGrp="1"/>
          </p:cNvSpPr>
          <p:nvPr>
            <p:ph idx="1"/>
          </p:nvPr>
        </p:nvSpPr>
        <p:spPr>
          <a:xfrm>
            <a:off x="1258478" y="2337696"/>
            <a:ext cx="8229600" cy="4165540"/>
          </a:xfrm>
        </p:spPr>
        <p:txBody>
          <a:bodyPr vert="horz" lIns="91440" tIns="45720" rIns="91440" bIns="45720" rtlCol="0" anchor="t">
            <a:normAutofit/>
          </a:bodyPr>
          <a:lstStyle/>
          <a:p>
            <a:pPr marL="0" indent="0" algn="ctr">
              <a:buNone/>
            </a:pPr>
            <a:r>
              <a:rPr lang="en-US" sz="4100" b="1" dirty="0">
                <a:latin typeface="Times"/>
                <a:cs typeface="Times"/>
              </a:rPr>
              <a:t>Procedures for </a:t>
            </a:r>
            <a:br>
              <a:rPr lang="en-US" sz="4100" b="1" dirty="0">
                <a:latin typeface="Times"/>
                <a:cs typeface="Times"/>
              </a:rPr>
            </a:br>
            <a:r>
              <a:rPr lang="en-US" sz="4100" b="1" dirty="0">
                <a:latin typeface="Times"/>
                <a:cs typeface="Times"/>
              </a:rPr>
              <a:t>Camps/Programs</a:t>
            </a:r>
            <a:endParaRPr lang="en-US" dirty="0">
              <a:ea typeface="Calibri"/>
              <a:cs typeface="Calibri"/>
            </a:endParaRPr>
          </a:p>
        </p:txBody>
      </p:sp>
    </p:spTree>
    <p:extLst>
      <p:ext uri="{BB962C8B-B14F-4D97-AF65-F5344CB8AC3E}">
        <p14:creationId xmlns:p14="http://schemas.microsoft.com/office/powerpoint/2010/main" val="3784925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FC74D2-8CFD-BF9D-3A31-1571639FDD39}"/>
              </a:ext>
            </a:extLst>
          </p:cNvPr>
          <p:cNvSpPr txBox="1"/>
          <p:nvPr/>
        </p:nvSpPr>
        <p:spPr>
          <a:xfrm>
            <a:off x="2819400" y="2438400"/>
            <a:ext cx="632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Times"/>
                <a:cs typeface="Times"/>
              </a:rPr>
              <a:t>Child Abuse and Neglect</a:t>
            </a:r>
            <a:endParaRPr lang="en-US" sz="3600" dirty="0"/>
          </a:p>
        </p:txBody>
      </p:sp>
    </p:spTree>
    <p:extLst>
      <p:ext uri="{BB962C8B-B14F-4D97-AF65-F5344CB8AC3E}">
        <p14:creationId xmlns:p14="http://schemas.microsoft.com/office/powerpoint/2010/main" val="4173162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9485-EA8B-50B9-285D-3E4F269CE06F}"/>
              </a:ext>
            </a:extLst>
          </p:cNvPr>
          <p:cNvSpPr>
            <a:spLocks noGrp="1"/>
          </p:cNvSpPr>
          <p:nvPr>
            <p:ph type="title"/>
          </p:nvPr>
        </p:nvSpPr>
        <p:spPr/>
        <p:txBody>
          <a:bodyPr>
            <a:normAutofit/>
          </a:bodyPr>
          <a:lstStyle/>
          <a:p>
            <a:pPr algn="ctr"/>
            <a:r>
              <a:rPr lang="en-US" sz="3600" b="1" dirty="0">
                <a:latin typeface="Times"/>
                <a:cs typeface="Times"/>
              </a:rPr>
              <a:t>DEFINITION OF A CHILD</a:t>
            </a:r>
            <a:endParaRPr lang="en-US" sz="3600" dirty="0">
              <a:ea typeface="Calibri"/>
              <a:cs typeface="Calibri"/>
            </a:endParaRPr>
          </a:p>
        </p:txBody>
      </p:sp>
      <p:sp>
        <p:nvSpPr>
          <p:cNvPr id="3" name="Content Placeholder 2">
            <a:extLst>
              <a:ext uri="{FF2B5EF4-FFF2-40B4-BE49-F238E27FC236}">
                <a16:creationId xmlns:a16="http://schemas.microsoft.com/office/drawing/2014/main" id="{2B3CF278-A731-6255-FBA9-5FC455D662FA}"/>
              </a:ext>
            </a:extLst>
          </p:cNvPr>
          <p:cNvSpPr>
            <a:spLocks noGrp="1"/>
          </p:cNvSpPr>
          <p:nvPr>
            <p:ph idx="1"/>
          </p:nvPr>
        </p:nvSpPr>
        <p:spPr>
          <a:xfrm>
            <a:off x="1953705" y="1960623"/>
            <a:ext cx="6662394" cy="4165540"/>
          </a:xfrm>
        </p:spPr>
        <p:txBody>
          <a:bodyPr vert="horz" lIns="91440" tIns="45720" rIns="91440" bIns="45720" rtlCol="0" anchor="t">
            <a:normAutofit/>
          </a:bodyPr>
          <a:lstStyle/>
          <a:p>
            <a:pPr marL="0" indent="0">
              <a:buNone/>
            </a:pPr>
            <a:r>
              <a:rPr lang="en-US" sz="2400" dirty="0">
                <a:latin typeface="Times"/>
                <a:cs typeface="Times"/>
              </a:rPr>
              <a:t>The Texas Administrative Code (25 TAC § 1.203) defines a child as, </a:t>
            </a:r>
            <a:endParaRPr lang="en-US" sz="2400" dirty="0">
              <a:ea typeface="Calibri"/>
              <a:cs typeface="Calibri"/>
            </a:endParaRPr>
          </a:p>
          <a:p>
            <a:pPr marL="0" indent="0">
              <a:buNone/>
            </a:pPr>
            <a:r>
              <a:rPr lang="en-US" sz="2400" dirty="0">
                <a:latin typeface="Times"/>
                <a:cs typeface="Times"/>
              </a:rPr>
              <a:t>“A person under 18 years of age who is not and has not   been married or who has not had the disabilities of minority removed for general purposes.”</a:t>
            </a:r>
            <a:r>
              <a:rPr lang="en-US" sz="2400" dirty="0">
                <a:latin typeface="Times"/>
                <a:cs typeface="Times"/>
                <a:hlinkClick r:id="rId2"/>
              </a:rPr>
              <a:t>http://policies.tamus.edu/24-01-06.pdf</a:t>
            </a:r>
            <a:endParaRPr lang="en-US" sz="24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50395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604B-3CF8-025F-4E6A-F5BCBF3FBC0F}"/>
              </a:ext>
            </a:extLst>
          </p:cNvPr>
          <p:cNvSpPr>
            <a:spLocks noGrp="1"/>
          </p:cNvSpPr>
          <p:nvPr>
            <p:ph type="title"/>
          </p:nvPr>
        </p:nvSpPr>
        <p:spPr>
          <a:xfrm>
            <a:off x="1661630" y="667184"/>
            <a:ext cx="7071351" cy="1143000"/>
          </a:xfrm>
        </p:spPr>
        <p:txBody>
          <a:bodyPr/>
          <a:lstStyle/>
          <a:p>
            <a:pPr algn="ctr"/>
            <a:r>
              <a:rPr lang="en-US" sz="3600" b="1" dirty="0">
                <a:latin typeface="Times"/>
                <a:cs typeface="Times"/>
              </a:rPr>
              <a:t>WHAT IS CHILD ABUSE?</a:t>
            </a:r>
            <a:endParaRPr lang="en-US" sz="3600" dirty="0"/>
          </a:p>
          <a:p>
            <a:endParaRPr lang="en-US" dirty="0">
              <a:ea typeface="Calibri"/>
              <a:cs typeface="Calibri"/>
            </a:endParaRPr>
          </a:p>
        </p:txBody>
      </p:sp>
      <p:sp>
        <p:nvSpPr>
          <p:cNvPr id="3" name="Content Placeholder 2">
            <a:extLst>
              <a:ext uri="{FF2B5EF4-FFF2-40B4-BE49-F238E27FC236}">
                <a16:creationId xmlns:a16="http://schemas.microsoft.com/office/drawing/2014/main" id="{1222B780-4B5B-311C-B070-0B2D4A02887E}"/>
              </a:ext>
            </a:extLst>
          </p:cNvPr>
          <p:cNvSpPr>
            <a:spLocks noGrp="1"/>
          </p:cNvSpPr>
          <p:nvPr>
            <p:ph idx="1"/>
          </p:nvPr>
        </p:nvSpPr>
        <p:spPr>
          <a:xfrm>
            <a:off x="1623290" y="1856714"/>
            <a:ext cx="7317510" cy="4280994"/>
          </a:xfrm>
        </p:spPr>
        <p:txBody>
          <a:bodyPr vert="horz" lIns="91440" tIns="45720" rIns="91440" bIns="45720" rtlCol="0" anchor="t">
            <a:normAutofit fontScale="85000" lnSpcReduction="20000"/>
          </a:bodyPr>
          <a:lstStyle/>
          <a:p>
            <a:pPr marL="0" indent="0">
              <a:buNone/>
            </a:pPr>
            <a:r>
              <a:rPr lang="en-US" sz="2400" dirty="0">
                <a:latin typeface="Times"/>
                <a:cs typeface="Times"/>
              </a:rPr>
              <a:t>According to </a:t>
            </a:r>
            <a:r>
              <a:rPr lang="en-US" sz="2400" b="1" dirty="0">
                <a:latin typeface="Times"/>
                <a:cs typeface="Times"/>
              </a:rPr>
              <a:t>Chapter 261 </a:t>
            </a:r>
            <a:r>
              <a:rPr lang="en-US" sz="2400" dirty="0">
                <a:latin typeface="Times"/>
                <a:cs typeface="Times"/>
              </a:rPr>
              <a:t>of </a:t>
            </a:r>
            <a:r>
              <a:rPr lang="en-US" sz="2400" b="1" dirty="0">
                <a:latin typeface="Times"/>
                <a:cs typeface="Times"/>
              </a:rPr>
              <a:t>the Family Code</a:t>
            </a:r>
            <a:r>
              <a:rPr lang="en-US" sz="2400" dirty="0">
                <a:latin typeface="Times"/>
                <a:cs typeface="Times"/>
              </a:rPr>
              <a:t>, child abuse is an </a:t>
            </a:r>
            <a:r>
              <a:rPr lang="en-US" sz="2400" b="1" i="1" dirty="0">
                <a:solidFill>
                  <a:srgbClr val="FF0000"/>
                </a:solidFill>
                <a:latin typeface="Times"/>
                <a:cs typeface="Times"/>
              </a:rPr>
              <a:t>act</a:t>
            </a:r>
            <a:r>
              <a:rPr lang="en-US" sz="2400" dirty="0">
                <a:solidFill>
                  <a:srgbClr val="FF0000"/>
                </a:solidFill>
                <a:latin typeface="Times"/>
                <a:cs typeface="Times"/>
              </a:rPr>
              <a:t> </a:t>
            </a:r>
            <a:r>
              <a:rPr lang="en-US" sz="2400" dirty="0">
                <a:latin typeface="Times"/>
                <a:cs typeface="Times"/>
              </a:rPr>
              <a:t>or </a:t>
            </a:r>
            <a:r>
              <a:rPr lang="en-US" sz="2400" b="1" i="1" dirty="0">
                <a:solidFill>
                  <a:srgbClr val="FF0000"/>
                </a:solidFill>
                <a:latin typeface="Times"/>
                <a:cs typeface="Times"/>
              </a:rPr>
              <a:t>omission</a:t>
            </a:r>
            <a:r>
              <a:rPr lang="en-US" sz="2400" dirty="0">
                <a:solidFill>
                  <a:srgbClr val="FF0000"/>
                </a:solidFill>
                <a:latin typeface="Times"/>
                <a:cs typeface="Times"/>
              </a:rPr>
              <a:t> </a:t>
            </a:r>
            <a:r>
              <a:rPr lang="en-US" sz="2400" dirty="0">
                <a:latin typeface="Times"/>
                <a:cs typeface="Times"/>
              </a:rPr>
              <a:t>that </a:t>
            </a:r>
            <a:r>
              <a:rPr lang="en-US" sz="2400" b="1" i="1" dirty="0">
                <a:solidFill>
                  <a:srgbClr val="FF0000"/>
                </a:solidFill>
                <a:latin typeface="Times"/>
                <a:cs typeface="Times"/>
              </a:rPr>
              <a:t>endangers</a:t>
            </a:r>
            <a:r>
              <a:rPr lang="en-US" sz="2400" dirty="0">
                <a:solidFill>
                  <a:srgbClr val="FF0000"/>
                </a:solidFill>
                <a:latin typeface="Times"/>
                <a:cs typeface="Times"/>
              </a:rPr>
              <a:t> </a:t>
            </a:r>
            <a:r>
              <a:rPr lang="en-US" sz="2400" dirty="0">
                <a:latin typeface="Times"/>
                <a:cs typeface="Times"/>
              </a:rPr>
              <a:t>a child’s physical, mental, or emotional health and/or development. Child abuse may take several forms:</a:t>
            </a:r>
            <a:endParaRPr lang="en-US" sz="2400">
              <a:ea typeface="Calibri"/>
              <a:cs typeface="Calibri"/>
            </a:endParaRPr>
          </a:p>
          <a:p>
            <a:r>
              <a:rPr lang="en-US" sz="2400" dirty="0">
                <a:latin typeface="Times"/>
                <a:cs typeface="Times"/>
              </a:rPr>
              <a:t>Physical</a:t>
            </a:r>
            <a:endParaRPr lang="en-US" sz="2400" dirty="0">
              <a:ea typeface="Calibri"/>
              <a:cs typeface="Calibri"/>
            </a:endParaRPr>
          </a:p>
          <a:p>
            <a:r>
              <a:rPr lang="en-US" sz="2400" dirty="0">
                <a:latin typeface="Times"/>
                <a:cs typeface="Times"/>
              </a:rPr>
              <a:t>Emotional</a:t>
            </a:r>
            <a:endParaRPr lang="en-US" sz="2400">
              <a:ea typeface="Calibri"/>
              <a:cs typeface="Calibri"/>
            </a:endParaRPr>
          </a:p>
          <a:p>
            <a:r>
              <a:rPr lang="en-US" sz="2400" dirty="0">
                <a:latin typeface="Times"/>
                <a:cs typeface="Times"/>
              </a:rPr>
              <a:t>Neglect</a:t>
            </a:r>
            <a:endParaRPr lang="en-US" sz="2400">
              <a:ea typeface="Calibri"/>
              <a:cs typeface="Calibri"/>
            </a:endParaRPr>
          </a:p>
          <a:p>
            <a:r>
              <a:rPr lang="en-US" sz="2400" dirty="0">
                <a:latin typeface="Times"/>
                <a:cs typeface="Times"/>
              </a:rPr>
              <a:t>Sexual</a:t>
            </a:r>
            <a:endParaRPr lang="en-US" sz="2400">
              <a:ea typeface="Calibri"/>
              <a:cs typeface="Calibri"/>
            </a:endParaRPr>
          </a:p>
          <a:p>
            <a:pPr marL="0" indent="0" algn="ctr">
              <a:buNone/>
            </a:pPr>
            <a:r>
              <a:rPr lang="en-US" sz="2400" b="1" dirty="0">
                <a:latin typeface="Times"/>
                <a:cs typeface="Times"/>
              </a:rPr>
              <a:t>Emotional Abuse</a:t>
            </a:r>
            <a:endParaRPr lang="en-US" sz="2400">
              <a:ea typeface="Calibri"/>
              <a:cs typeface="Calibri"/>
            </a:endParaRPr>
          </a:p>
          <a:p>
            <a:pPr marL="0" indent="0">
              <a:buNone/>
            </a:pPr>
            <a:r>
              <a:rPr lang="en-US" sz="2400" dirty="0">
                <a:latin typeface="Times"/>
                <a:cs typeface="Times"/>
              </a:rPr>
              <a:t>Any </a:t>
            </a:r>
            <a:r>
              <a:rPr lang="en-US" sz="2400" b="1" dirty="0">
                <a:latin typeface="Times"/>
                <a:cs typeface="Times"/>
              </a:rPr>
              <a:t>attitude</a:t>
            </a:r>
            <a:r>
              <a:rPr lang="en-US" sz="2400" dirty="0">
                <a:latin typeface="Times"/>
                <a:cs typeface="Times"/>
              </a:rPr>
              <a:t> or </a:t>
            </a:r>
            <a:r>
              <a:rPr lang="en-US" sz="2400" b="1" dirty="0">
                <a:latin typeface="Times"/>
                <a:cs typeface="Times"/>
              </a:rPr>
              <a:t>behavior</a:t>
            </a:r>
            <a:r>
              <a:rPr lang="en-US" sz="2400" dirty="0">
                <a:latin typeface="Times"/>
                <a:cs typeface="Times"/>
              </a:rPr>
              <a:t> that interferes with a child’s </a:t>
            </a:r>
            <a:r>
              <a:rPr lang="en-US" sz="2400" b="1" i="1" dirty="0">
                <a:solidFill>
                  <a:srgbClr val="FF0000"/>
                </a:solidFill>
                <a:latin typeface="Times"/>
                <a:cs typeface="Times"/>
              </a:rPr>
              <a:t>mental health</a:t>
            </a:r>
            <a:r>
              <a:rPr lang="en-US" sz="2400" dirty="0">
                <a:latin typeface="Times"/>
                <a:cs typeface="Times"/>
              </a:rPr>
              <a:t>, </a:t>
            </a:r>
            <a:r>
              <a:rPr lang="en-US" sz="2400" b="1" i="1" dirty="0">
                <a:solidFill>
                  <a:srgbClr val="FF0000"/>
                </a:solidFill>
                <a:latin typeface="Times"/>
                <a:cs typeface="Times"/>
              </a:rPr>
              <a:t>social development</a:t>
            </a:r>
            <a:r>
              <a:rPr lang="en-US" sz="2400" dirty="0">
                <a:latin typeface="Times"/>
                <a:cs typeface="Times"/>
              </a:rPr>
              <a:t>, or </a:t>
            </a:r>
            <a:r>
              <a:rPr lang="en-US" sz="2400" b="1" i="1" dirty="0">
                <a:solidFill>
                  <a:srgbClr val="FF0000"/>
                </a:solidFill>
                <a:latin typeface="Times"/>
                <a:cs typeface="Times"/>
              </a:rPr>
              <a:t>psychological functioning</a:t>
            </a:r>
            <a:r>
              <a:rPr lang="en-US" sz="2400" dirty="0">
                <a:latin typeface="Times"/>
                <a:cs typeface="Times"/>
              </a:rPr>
              <a:t>.</a:t>
            </a:r>
            <a:endParaRPr lang="en-US" sz="2400">
              <a:ea typeface="Calibri"/>
              <a:cs typeface="Calibri"/>
            </a:endParaRPr>
          </a:p>
          <a:p>
            <a:pPr marL="0" indent="0">
              <a:buNone/>
            </a:pPr>
            <a:r>
              <a:rPr lang="en-US" sz="2400" dirty="0">
                <a:latin typeface="Times"/>
                <a:cs typeface="Times"/>
              </a:rPr>
              <a:t>Examples include making fun of a child, name-calling, shaming, rejection, threatening, and attacking a child’s self-image through labels or ridicule.</a:t>
            </a:r>
            <a:endParaRPr lang="en-US" sz="2400">
              <a:ea typeface="Calibri"/>
              <a:cs typeface="Calibri"/>
            </a:endParaRPr>
          </a:p>
          <a:p>
            <a:pPr marL="0" indent="0">
              <a:buNone/>
            </a:pPr>
            <a:r>
              <a:rPr lang="en-US" sz="2400" dirty="0">
                <a:latin typeface="Times"/>
                <a:cs typeface="Times"/>
              </a:rPr>
              <a:t>(</a:t>
            </a:r>
            <a:r>
              <a:rPr lang="en-US" sz="2400" dirty="0" err="1">
                <a:latin typeface="Times"/>
                <a:cs typeface="Times"/>
              </a:rPr>
              <a:t>Childhelp</a:t>
            </a:r>
            <a:r>
              <a:rPr lang="en-US" sz="2400" dirty="0">
                <a:latin typeface="Times"/>
                <a:cs typeface="Times"/>
              </a:rPr>
              <a:t>, 2012; What We Can Do About Child Abuse, 2006)</a:t>
            </a:r>
            <a:endParaRPr lang="en-US" sz="2400">
              <a:ea typeface="Calibri"/>
              <a:cs typeface="Calibri"/>
            </a:endParaRPr>
          </a:p>
        </p:txBody>
      </p:sp>
    </p:spTree>
    <p:extLst>
      <p:ext uri="{BB962C8B-B14F-4D97-AF65-F5344CB8AC3E}">
        <p14:creationId xmlns:p14="http://schemas.microsoft.com/office/powerpoint/2010/main" val="2036190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E8B1-8B1D-B4B4-1799-9206442069C3}"/>
              </a:ext>
            </a:extLst>
          </p:cNvPr>
          <p:cNvSpPr>
            <a:spLocks noGrp="1"/>
          </p:cNvSpPr>
          <p:nvPr>
            <p:ph type="title"/>
          </p:nvPr>
        </p:nvSpPr>
        <p:spPr/>
        <p:txBody>
          <a:bodyPr/>
          <a:lstStyle/>
          <a:p>
            <a:pPr algn="ctr"/>
            <a:r>
              <a:rPr lang="en-US" sz="3600" b="1" dirty="0">
                <a:latin typeface="Times"/>
                <a:cs typeface="Times"/>
              </a:rPr>
              <a:t>Neglect</a:t>
            </a:r>
            <a:endParaRPr lang="en-US" dirty="0">
              <a:ea typeface="Calibri"/>
              <a:cs typeface="Calibri"/>
            </a:endParaRPr>
          </a:p>
        </p:txBody>
      </p:sp>
      <p:sp>
        <p:nvSpPr>
          <p:cNvPr id="3" name="Content Placeholder 2">
            <a:extLst>
              <a:ext uri="{FF2B5EF4-FFF2-40B4-BE49-F238E27FC236}">
                <a16:creationId xmlns:a16="http://schemas.microsoft.com/office/drawing/2014/main" id="{663E1637-08C0-9F22-C08E-A20E5A8BA4CE}"/>
              </a:ext>
            </a:extLst>
          </p:cNvPr>
          <p:cNvSpPr>
            <a:spLocks noGrp="1"/>
          </p:cNvSpPr>
          <p:nvPr>
            <p:ph idx="1"/>
          </p:nvPr>
        </p:nvSpPr>
        <p:spPr>
          <a:xfrm>
            <a:off x="1761836" y="1648896"/>
            <a:ext cx="7236691" cy="4165540"/>
          </a:xfrm>
        </p:spPr>
        <p:txBody>
          <a:bodyPr vert="horz" lIns="91440" tIns="45720" rIns="91440" bIns="45720" rtlCol="0" anchor="t">
            <a:normAutofit/>
          </a:bodyPr>
          <a:lstStyle/>
          <a:p>
            <a:r>
              <a:rPr lang="en-US" sz="2000" dirty="0">
                <a:ea typeface="+mn-lt"/>
                <a:cs typeface="+mn-lt"/>
              </a:rPr>
              <a:t>•</a:t>
            </a:r>
            <a:r>
              <a:rPr lang="en-US" sz="2000" dirty="0">
                <a:latin typeface="Times"/>
                <a:cs typeface="Times"/>
              </a:rPr>
              <a:t>The </a:t>
            </a:r>
            <a:r>
              <a:rPr lang="en-US" sz="2000" b="1" i="1" dirty="0">
                <a:solidFill>
                  <a:srgbClr val="FF0000"/>
                </a:solidFill>
                <a:latin typeface="Times"/>
                <a:cs typeface="Times"/>
              </a:rPr>
              <a:t>failure to ensure a child’s </a:t>
            </a:r>
            <a:r>
              <a:rPr lang="en-US" sz="2000" dirty="0">
                <a:latin typeface="Times"/>
                <a:cs typeface="Times"/>
              </a:rPr>
              <a:t>physical, medical, emotional, and safety </a:t>
            </a:r>
            <a:r>
              <a:rPr lang="en-US" sz="2000" b="1" i="1" dirty="0">
                <a:solidFill>
                  <a:srgbClr val="FF0000"/>
                </a:solidFill>
                <a:latin typeface="Times"/>
                <a:cs typeface="Times"/>
              </a:rPr>
              <a:t>needs are met</a:t>
            </a:r>
            <a:r>
              <a:rPr lang="en-US" sz="2000" dirty="0">
                <a:latin typeface="Times"/>
                <a:cs typeface="Times"/>
              </a:rPr>
              <a:t>.</a:t>
            </a:r>
            <a:endParaRPr lang="en-US" dirty="0">
              <a:ea typeface="Calibri"/>
              <a:cs typeface="Calibri"/>
            </a:endParaRPr>
          </a:p>
          <a:p>
            <a:r>
              <a:rPr lang="en-US" sz="2000" dirty="0">
                <a:ea typeface="+mn-lt"/>
                <a:cs typeface="+mn-lt"/>
              </a:rPr>
              <a:t>•</a:t>
            </a:r>
            <a:r>
              <a:rPr lang="en-US" sz="2000" dirty="0">
                <a:latin typeface="Times"/>
                <a:cs typeface="Times"/>
              </a:rPr>
              <a:t>This includes a lack of supervision, inadequate provision of food, inappropriate clothing for season or weather, abandonment, denial or medical care, and inadequate hygiene. </a:t>
            </a:r>
            <a:endParaRPr lang="en-US" dirty="0"/>
          </a:p>
          <a:p>
            <a:r>
              <a:rPr lang="en-US" sz="1800" dirty="0">
                <a:latin typeface="Times"/>
                <a:cs typeface="Times"/>
              </a:rPr>
              <a:t>(</a:t>
            </a:r>
            <a:r>
              <a:rPr lang="en-US" sz="1800" dirty="0" err="1">
                <a:latin typeface="Times"/>
                <a:cs typeface="Times"/>
              </a:rPr>
              <a:t>Childhelp</a:t>
            </a:r>
            <a:r>
              <a:rPr lang="en-US" sz="1800" dirty="0">
                <a:latin typeface="Times"/>
                <a:cs typeface="Times"/>
              </a:rPr>
              <a:t>, 2012)</a:t>
            </a:r>
            <a:endParaRPr lang="en-US" dirty="0"/>
          </a:p>
          <a:p>
            <a:pPr marL="0" indent="0" algn="ctr">
              <a:buNone/>
            </a:pPr>
            <a:r>
              <a:rPr lang="en-US" sz="3600" b="1" dirty="0">
                <a:latin typeface="Times"/>
                <a:cs typeface="Times"/>
              </a:rPr>
              <a:t>Physical Abuse</a:t>
            </a:r>
            <a:endParaRPr lang="en-US" sz="3600" dirty="0">
              <a:ea typeface="Calibri"/>
              <a:cs typeface="Calibri"/>
            </a:endParaRPr>
          </a:p>
          <a:p>
            <a:r>
              <a:rPr lang="en-US" sz="2000" dirty="0">
                <a:ea typeface="+mn-lt"/>
                <a:cs typeface="+mn-lt"/>
              </a:rPr>
              <a:t>•</a:t>
            </a:r>
            <a:r>
              <a:rPr lang="en-US" sz="2000" dirty="0">
                <a:latin typeface="Times"/>
                <a:cs typeface="Times"/>
              </a:rPr>
              <a:t>Any </a:t>
            </a:r>
            <a:r>
              <a:rPr lang="en-US" sz="2000" b="1" i="1" dirty="0">
                <a:solidFill>
                  <a:srgbClr val="FF0000"/>
                </a:solidFill>
                <a:latin typeface="Times"/>
                <a:cs typeface="Times"/>
              </a:rPr>
              <a:t>non-accidental bodily harm or injury </a:t>
            </a:r>
            <a:r>
              <a:rPr lang="en-US" sz="2000" dirty="0">
                <a:latin typeface="Times"/>
                <a:cs typeface="Times"/>
              </a:rPr>
              <a:t>to a child. This includes hitting, kicking, slapping, shaking, burning, shoving, whipping, and any other use of physical force.</a:t>
            </a:r>
            <a:endParaRPr lang="en-US" dirty="0"/>
          </a:p>
          <a:p>
            <a:r>
              <a:rPr lang="en-US" sz="2000" dirty="0">
                <a:latin typeface="Times"/>
                <a:cs typeface="Times"/>
              </a:rPr>
              <a:t>(</a:t>
            </a:r>
            <a:r>
              <a:rPr lang="en-US" sz="2000" dirty="0" err="1">
                <a:latin typeface="Times"/>
                <a:cs typeface="Times"/>
              </a:rPr>
              <a:t>Childhelp</a:t>
            </a:r>
            <a:r>
              <a:rPr lang="en-US" sz="2000" dirty="0">
                <a:latin typeface="Times"/>
                <a:cs typeface="Times"/>
              </a:rPr>
              <a:t>, 2012)</a:t>
            </a:r>
            <a:endParaRPr lang="en-US" dirty="0"/>
          </a:p>
          <a:p>
            <a:endParaRPr lang="en-US" dirty="0">
              <a:ea typeface="Calibri"/>
              <a:cs typeface="Calibri"/>
            </a:endParaRPr>
          </a:p>
        </p:txBody>
      </p:sp>
    </p:spTree>
    <p:extLst>
      <p:ext uri="{BB962C8B-B14F-4D97-AF65-F5344CB8AC3E}">
        <p14:creationId xmlns:p14="http://schemas.microsoft.com/office/powerpoint/2010/main" val="1769976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86B5-EF34-9052-C0F5-7C7322AAFB20}"/>
              </a:ext>
            </a:extLst>
          </p:cNvPr>
          <p:cNvSpPr>
            <a:spLocks noGrp="1"/>
          </p:cNvSpPr>
          <p:nvPr>
            <p:ph type="title"/>
          </p:nvPr>
        </p:nvSpPr>
        <p:spPr/>
        <p:txBody>
          <a:bodyPr>
            <a:normAutofit/>
          </a:bodyPr>
          <a:lstStyle/>
          <a:p>
            <a:pPr algn="ctr"/>
            <a:r>
              <a:rPr lang="en-US" sz="3600" b="1" dirty="0">
                <a:latin typeface="Times"/>
                <a:cs typeface="Times"/>
              </a:rPr>
              <a:t>Sexual Abuse</a:t>
            </a:r>
            <a:endParaRPr lang="en-US" sz="3600" dirty="0">
              <a:ea typeface="Calibri"/>
              <a:cs typeface="Calibri"/>
            </a:endParaRPr>
          </a:p>
        </p:txBody>
      </p:sp>
      <p:sp>
        <p:nvSpPr>
          <p:cNvPr id="3" name="Content Placeholder 2">
            <a:extLst>
              <a:ext uri="{FF2B5EF4-FFF2-40B4-BE49-F238E27FC236}">
                <a16:creationId xmlns:a16="http://schemas.microsoft.com/office/drawing/2014/main" id="{C05E9E11-90B8-6DC1-50F3-CB21EA61F258}"/>
              </a:ext>
            </a:extLst>
          </p:cNvPr>
          <p:cNvSpPr>
            <a:spLocks noGrp="1"/>
          </p:cNvSpPr>
          <p:nvPr>
            <p:ph idx="1"/>
          </p:nvPr>
        </p:nvSpPr>
        <p:spPr>
          <a:xfrm>
            <a:off x="1753385" y="1666035"/>
            <a:ext cx="7039466" cy="4165540"/>
          </a:xfrm>
        </p:spPr>
        <p:txBody>
          <a:bodyPr vert="horz" lIns="91440" tIns="45720" rIns="91440" bIns="45720" rtlCol="0" anchor="t">
            <a:normAutofit/>
          </a:bodyPr>
          <a:lstStyle/>
          <a:p>
            <a:r>
              <a:rPr lang="en-US" sz="1800" dirty="0">
                <a:latin typeface="Times"/>
                <a:cs typeface="Times"/>
              </a:rPr>
              <a:t>Child sexual abuse or molestation is criminal behavior that involves children in sexual behaviors for which they are not personally, socially, or developmentally ready.</a:t>
            </a:r>
            <a:endParaRPr lang="en-US" sz="1800" dirty="0">
              <a:ea typeface="Calibri"/>
              <a:cs typeface="Calibri"/>
            </a:endParaRPr>
          </a:p>
          <a:p>
            <a:endParaRPr lang="en-US" sz="1800">
              <a:ea typeface="Calibri"/>
              <a:cs typeface="Calibri"/>
            </a:endParaRPr>
          </a:p>
          <a:p>
            <a:r>
              <a:rPr lang="en-US" sz="1800" dirty="0">
                <a:latin typeface="Times"/>
                <a:cs typeface="Times"/>
              </a:rPr>
              <a:t>The Texas Administrative Code (25 TAC) defines Sexual Abuse as:</a:t>
            </a:r>
            <a:endParaRPr lang="en-US" sz="1800" dirty="0">
              <a:ea typeface="Calibri"/>
              <a:cs typeface="Calibri"/>
            </a:endParaRPr>
          </a:p>
          <a:p>
            <a:endParaRPr lang="en-US" sz="1800">
              <a:ea typeface="Calibri"/>
              <a:cs typeface="Calibri"/>
            </a:endParaRPr>
          </a:p>
          <a:p>
            <a:pPr marL="0" indent="0">
              <a:buNone/>
            </a:pPr>
            <a:r>
              <a:rPr lang="en-US" sz="1800" dirty="0">
                <a:latin typeface="Times"/>
                <a:cs typeface="Times"/>
              </a:rPr>
              <a:t>“Any sexual activity, including any involuntary or   nonconsensual sexual conduct that would constitute an   offense under the Penal Code 21.08 (indecent exposures) or   Chapter 22 (assaulting offenses), involving a facility and a   patient or client. Sexual activity includes but is not limited to   kissing, hugging, stroking, or fondling with sexual intent; oral   sex or sexual intercourse; any request, suggestion, or   encouragement for the performance of sex.”</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19980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4C9E-412E-4E8E-13CD-579DDF8B173E}"/>
              </a:ext>
            </a:extLst>
          </p:cNvPr>
          <p:cNvSpPr>
            <a:spLocks noGrp="1"/>
          </p:cNvSpPr>
          <p:nvPr>
            <p:ph type="title"/>
          </p:nvPr>
        </p:nvSpPr>
        <p:spPr/>
        <p:txBody>
          <a:bodyPr>
            <a:normAutofit/>
          </a:bodyPr>
          <a:lstStyle/>
          <a:p>
            <a:pPr algn="ctr"/>
            <a:r>
              <a:rPr lang="en-US" sz="3600" b="1" dirty="0">
                <a:latin typeface="Times"/>
                <a:cs typeface="Times"/>
              </a:rPr>
              <a:t>Types of Sexual Abuse</a:t>
            </a:r>
            <a:endParaRPr lang="en-US" sz="3600" dirty="0">
              <a:ea typeface="Calibri"/>
              <a:cs typeface="Calibri"/>
            </a:endParaRPr>
          </a:p>
        </p:txBody>
      </p:sp>
      <p:sp>
        <p:nvSpPr>
          <p:cNvPr id="3" name="Content Placeholder 2">
            <a:extLst>
              <a:ext uri="{FF2B5EF4-FFF2-40B4-BE49-F238E27FC236}">
                <a16:creationId xmlns:a16="http://schemas.microsoft.com/office/drawing/2014/main" id="{923B1244-5E04-6AC3-2166-989DD3FC4EF4}"/>
              </a:ext>
            </a:extLst>
          </p:cNvPr>
          <p:cNvSpPr>
            <a:spLocks noGrp="1"/>
          </p:cNvSpPr>
          <p:nvPr>
            <p:ph idx="1"/>
          </p:nvPr>
        </p:nvSpPr>
        <p:spPr>
          <a:xfrm>
            <a:off x="2165927" y="1787441"/>
            <a:ext cx="6520873" cy="4165540"/>
          </a:xfrm>
        </p:spPr>
        <p:txBody>
          <a:bodyPr vert="horz" lIns="91440" tIns="45720" rIns="91440" bIns="45720" rtlCol="0" anchor="t">
            <a:normAutofit/>
          </a:bodyPr>
          <a:lstStyle/>
          <a:p>
            <a:r>
              <a:rPr lang="en-US" sz="2400" dirty="0">
                <a:latin typeface="Times"/>
                <a:cs typeface="Times"/>
              </a:rPr>
              <a:t>Child sexual abuse may be </a:t>
            </a:r>
            <a:r>
              <a:rPr lang="en-US" sz="2400" b="1" dirty="0">
                <a:latin typeface="Times"/>
                <a:cs typeface="Times"/>
              </a:rPr>
              <a:t>violent or non-violent</a:t>
            </a:r>
            <a:r>
              <a:rPr lang="en-US" sz="2400" dirty="0">
                <a:latin typeface="Times"/>
                <a:cs typeface="Times"/>
              </a:rPr>
              <a:t>, and many times the children are </a:t>
            </a:r>
            <a:r>
              <a:rPr lang="en-US" sz="2400" b="1" dirty="0">
                <a:latin typeface="Times"/>
                <a:cs typeface="Times"/>
              </a:rPr>
              <a:t>not forced </a:t>
            </a:r>
            <a:r>
              <a:rPr lang="en-US" sz="2400" dirty="0">
                <a:latin typeface="Times"/>
                <a:cs typeface="Times"/>
              </a:rPr>
              <a:t>into a sexual situation.</a:t>
            </a:r>
            <a:endParaRPr lang="en-US">
              <a:latin typeface="Times"/>
              <a:ea typeface="Calibri"/>
              <a:cs typeface="Calibri"/>
            </a:endParaRPr>
          </a:p>
          <a:p>
            <a:endParaRPr lang="en-US" sz="800" dirty="0">
              <a:latin typeface="Times"/>
              <a:ea typeface="Calibri"/>
              <a:cs typeface="Calibri"/>
            </a:endParaRPr>
          </a:p>
          <a:p>
            <a:r>
              <a:rPr lang="en-US" sz="2400" dirty="0">
                <a:latin typeface="Times"/>
                <a:cs typeface="Times"/>
              </a:rPr>
              <a:t>Rather, children are </a:t>
            </a:r>
            <a:r>
              <a:rPr lang="en-US" sz="2400" b="1" dirty="0">
                <a:latin typeface="Times"/>
                <a:cs typeface="Times"/>
              </a:rPr>
              <a:t>persuaded</a:t>
            </a:r>
            <a:r>
              <a:rPr lang="en-US" sz="2400" dirty="0">
                <a:latin typeface="Times"/>
                <a:cs typeface="Times"/>
              </a:rPr>
              <a:t>, </a:t>
            </a:r>
            <a:r>
              <a:rPr lang="en-US" sz="2400" b="1" dirty="0">
                <a:latin typeface="Times"/>
                <a:cs typeface="Times"/>
              </a:rPr>
              <a:t>bribed</a:t>
            </a:r>
            <a:r>
              <a:rPr lang="en-US" sz="2400" dirty="0">
                <a:latin typeface="Times"/>
                <a:cs typeface="Times"/>
              </a:rPr>
              <a:t>, </a:t>
            </a:r>
            <a:r>
              <a:rPr lang="en-US" sz="2400" b="1" dirty="0">
                <a:latin typeface="Times"/>
                <a:cs typeface="Times"/>
              </a:rPr>
              <a:t>tricked</a:t>
            </a:r>
            <a:r>
              <a:rPr lang="en-US" sz="2400" dirty="0">
                <a:latin typeface="Times"/>
                <a:cs typeface="Times"/>
              </a:rPr>
              <a:t>, or </a:t>
            </a:r>
            <a:r>
              <a:rPr lang="en-US" sz="2400" b="1" dirty="0">
                <a:latin typeface="Times"/>
                <a:cs typeface="Times"/>
              </a:rPr>
              <a:t>coerced</a:t>
            </a:r>
            <a:r>
              <a:rPr lang="en-US" sz="2400" dirty="0">
                <a:latin typeface="Times"/>
                <a:cs typeface="Times"/>
              </a:rPr>
              <a:t>.</a:t>
            </a:r>
            <a:endParaRPr lang="en-US">
              <a:latin typeface="Times"/>
              <a:cs typeface="Times"/>
            </a:endParaRPr>
          </a:p>
          <a:p>
            <a:endParaRPr lang="en-US" sz="800" dirty="0">
              <a:latin typeface="Times"/>
              <a:ea typeface="Calibri"/>
              <a:cs typeface="Calibri"/>
            </a:endParaRPr>
          </a:p>
          <a:p>
            <a:r>
              <a:rPr lang="en-US" sz="2400" dirty="0">
                <a:latin typeface="Times"/>
                <a:cs typeface="Times"/>
              </a:rPr>
              <a:t>All child sexual abuse is an </a:t>
            </a:r>
            <a:r>
              <a:rPr lang="en-US" sz="2400" b="1" dirty="0">
                <a:latin typeface="Times"/>
                <a:cs typeface="Times"/>
              </a:rPr>
              <a:t>exploitation</a:t>
            </a:r>
            <a:r>
              <a:rPr lang="en-US" sz="2400" dirty="0">
                <a:latin typeface="Times"/>
                <a:cs typeface="Times"/>
              </a:rPr>
              <a:t> or a child’s </a:t>
            </a:r>
            <a:r>
              <a:rPr lang="en-US" sz="2400" b="1" dirty="0">
                <a:latin typeface="Times"/>
                <a:cs typeface="Times"/>
              </a:rPr>
              <a:t>vulnerability</a:t>
            </a:r>
            <a:r>
              <a:rPr lang="en-US" sz="2400" dirty="0">
                <a:latin typeface="Times"/>
                <a:cs typeface="Times"/>
              </a:rPr>
              <a:t> and </a:t>
            </a:r>
            <a:r>
              <a:rPr lang="en-US" sz="2400" b="1" dirty="0">
                <a:latin typeface="Times"/>
                <a:cs typeface="Times"/>
              </a:rPr>
              <a:t>powerlessness</a:t>
            </a:r>
            <a:r>
              <a:rPr lang="en-US" sz="2400" dirty="0">
                <a:latin typeface="Times"/>
                <a:cs typeface="Times"/>
              </a:rPr>
              <a:t> in which the </a:t>
            </a:r>
            <a:r>
              <a:rPr lang="en-US" sz="2400" b="1" i="1" dirty="0">
                <a:solidFill>
                  <a:srgbClr val="FF0000"/>
                </a:solidFill>
                <a:latin typeface="Times"/>
                <a:cs typeface="Times"/>
              </a:rPr>
              <a:t>abuser is fully responsible </a:t>
            </a:r>
            <a:r>
              <a:rPr lang="en-US" sz="2400" dirty="0">
                <a:latin typeface="Times"/>
                <a:cs typeface="Times"/>
              </a:rPr>
              <a:t>for the actions. </a:t>
            </a:r>
            <a:endParaRPr lang="en-US">
              <a:latin typeface="Times"/>
              <a:cs typeface="Times"/>
            </a:endParaRPr>
          </a:p>
          <a:p>
            <a:endParaRPr lang="en-US" dirty="0">
              <a:ea typeface="Calibri"/>
              <a:cs typeface="Calibri"/>
            </a:endParaRPr>
          </a:p>
        </p:txBody>
      </p:sp>
    </p:spTree>
    <p:extLst>
      <p:ext uri="{BB962C8B-B14F-4D97-AF65-F5344CB8AC3E}">
        <p14:creationId xmlns:p14="http://schemas.microsoft.com/office/powerpoint/2010/main" val="1053721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9FF0-0CED-7B44-35DD-E57D08B59F6D}"/>
              </a:ext>
            </a:extLst>
          </p:cNvPr>
          <p:cNvSpPr>
            <a:spLocks noGrp="1"/>
          </p:cNvSpPr>
          <p:nvPr>
            <p:ph type="title"/>
          </p:nvPr>
        </p:nvSpPr>
        <p:spPr/>
        <p:txBody>
          <a:bodyPr>
            <a:normAutofit/>
          </a:bodyPr>
          <a:lstStyle/>
          <a:p>
            <a:pPr algn="ctr"/>
            <a:r>
              <a:rPr lang="en-US" sz="3600" b="1" dirty="0">
                <a:latin typeface="Times"/>
                <a:cs typeface="Times"/>
              </a:rPr>
              <a:t>Child Abuse</a:t>
            </a:r>
            <a:endParaRPr lang="en-US" dirty="0">
              <a:ea typeface="Calibri"/>
              <a:cs typeface="Calibri"/>
            </a:endParaRPr>
          </a:p>
        </p:txBody>
      </p:sp>
      <p:sp>
        <p:nvSpPr>
          <p:cNvPr id="3" name="Content Placeholder 2">
            <a:extLst>
              <a:ext uri="{FF2B5EF4-FFF2-40B4-BE49-F238E27FC236}">
                <a16:creationId xmlns:a16="http://schemas.microsoft.com/office/drawing/2014/main" id="{B8A9A852-84A9-D1E0-3188-1AC1756C5D92}"/>
              </a:ext>
            </a:extLst>
          </p:cNvPr>
          <p:cNvSpPr>
            <a:spLocks noGrp="1"/>
          </p:cNvSpPr>
          <p:nvPr>
            <p:ph idx="1"/>
          </p:nvPr>
        </p:nvSpPr>
        <p:spPr>
          <a:xfrm>
            <a:off x="1715655" y="1602714"/>
            <a:ext cx="7756237" cy="4165540"/>
          </a:xfrm>
        </p:spPr>
        <p:txBody>
          <a:bodyPr vert="horz" lIns="91440" tIns="45720" rIns="91440" bIns="45720" rtlCol="0" anchor="t">
            <a:normAutofit/>
          </a:bodyPr>
          <a:lstStyle/>
          <a:p>
            <a:r>
              <a:rPr lang="en-US" sz="2400" dirty="0">
                <a:latin typeface="Times"/>
                <a:cs typeface="Times"/>
              </a:rPr>
              <a:t>If a child has told you he/she has been abused or you suspect abuse…</a:t>
            </a:r>
            <a:endParaRPr lang="en-US" dirty="0">
              <a:ea typeface="Calibri"/>
              <a:cs typeface="Calibri"/>
            </a:endParaRPr>
          </a:p>
          <a:p>
            <a:pPr marL="0" indent="0">
              <a:buNone/>
            </a:pPr>
            <a:endParaRPr lang="en-US" sz="800" dirty="0">
              <a:ea typeface="+mn-lt"/>
              <a:cs typeface="+mn-lt"/>
            </a:endParaRPr>
          </a:p>
          <a:p>
            <a:r>
              <a:rPr lang="en-US" sz="2400" b="1" i="1" dirty="0">
                <a:latin typeface="Times"/>
                <a:cs typeface="Times"/>
              </a:rPr>
              <a:t> </a:t>
            </a:r>
            <a:r>
              <a:rPr lang="en-US" sz="2400" b="1" i="1" dirty="0">
                <a:solidFill>
                  <a:srgbClr val="FF0000"/>
                </a:solidFill>
                <a:latin typeface="Times"/>
                <a:cs typeface="Times"/>
              </a:rPr>
              <a:t>DO NOT</a:t>
            </a:r>
            <a:r>
              <a:rPr lang="en-US" sz="2400" dirty="0">
                <a:solidFill>
                  <a:srgbClr val="FF0000"/>
                </a:solidFill>
                <a:latin typeface="Times"/>
                <a:cs typeface="Times"/>
              </a:rPr>
              <a:t>:</a:t>
            </a:r>
            <a:endParaRPr lang="en-US" dirty="0"/>
          </a:p>
          <a:p>
            <a:pPr marL="0" indent="0">
              <a:buNone/>
            </a:pPr>
            <a:r>
              <a:rPr lang="en-US" sz="2400" dirty="0">
                <a:ea typeface="+mn-lt"/>
                <a:cs typeface="+mn-lt"/>
              </a:rPr>
              <a:t>–</a:t>
            </a:r>
            <a:r>
              <a:rPr lang="en-US" sz="2400" dirty="0">
                <a:latin typeface="Times"/>
                <a:cs typeface="Times"/>
              </a:rPr>
              <a:t>Investigate to determine if the reported abuse is true</a:t>
            </a:r>
            <a:endParaRPr lang="en-US" dirty="0">
              <a:ea typeface="Calibri"/>
              <a:cs typeface="Calibri"/>
            </a:endParaRPr>
          </a:p>
          <a:p>
            <a:pPr marL="0" indent="0">
              <a:buNone/>
            </a:pPr>
            <a:r>
              <a:rPr lang="en-US" sz="2400" dirty="0">
                <a:ea typeface="+mn-lt"/>
                <a:cs typeface="+mn-lt"/>
              </a:rPr>
              <a:t>–</a:t>
            </a:r>
            <a:r>
              <a:rPr lang="en-US" sz="2400" dirty="0">
                <a:latin typeface="Times"/>
                <a:cs typeface="Times"/>
              </a:rPr>
              <a:t>Ask leading questions</a:t>
            </a:r>
            <a:endParaRPr lang="en-US" dirty="0">
              <a:ea typeface="Calibri"/>
              <a:cs typeface="Calibri"/>
            </a:endParaRPr>
          </a:p>
          <a:p>
            <a:pPr marL="0" indent="0">
              <a:buNone/>
            </a:pPr>
            <a:r>
              <a:rPr lang="en-US" sz="1800" i="1" dirty="0">
                <a:latin typeface="Times"/>
                <a:cs typeface="Times"/>
              </a:rPr>
              <a:t>E.g. “That man touched you, didn’t he?”</a:t>
            </a:r>
            <a:endParaRPr lang="en-US" dirty="0">
              <a:ea typeface="Calibri"/>
              <a:cs typeface="Calibri"/>
            </a:endParaRPr>
          </a:p>
          <a:p>
            <a:pPr marL="0" indent="0">
              <a:buNone/>
            </a:pPr>
            <a:r>
              <a:rPr lang="en-US" sz="2400" dirty="0">
                <a:ea typeface="+mn-lt"/>
                <a:cs typeface="+mn-lt"/>
              </a:rPr>
              <a:t>–</a:t>
            </a:r>
            <a:r>
              <a:rPr lang="en-US" sz="2400" dirty="0">
                <a:latin typeface="Times"/>
                <a:cs typeface="Times"/>
              </a:rPr>
              <a:t>Make promises</a:t>
            </a:r>
            <a:endParaRPr lang="en-US" dirty="0">
              <a:ea typeface="Calibri"/>
              <a:cs typeface="Calibri"/>
            </a:endParaRPr>
          </a:p>
          <a:p>
            <a:pPr marL="0" indent="0">
              <a:buNone/>
            </a:pPr>
            <a:r>
              <a:rPr lang="en-US" sz="2400" dirty="0">
                <a:latin typeface="Times"/>
                <a:cs typeface="Times"/>
              </a:rPr>
              <a:t>Notify the parents or the caretaker</a:t>
            </a:r>
            <a:endParaRPr lang="en-US" dirty="0">
              <a:ea typeface="Calibri"/>
              <a:cs typeface="Calibri"/>
            </a:endParaRPr>
          </a:p>
        </p:txBody>
      </p:sp>
    </p:spTree>
    <p:extLst>
      <p:ext uri="{BB962C8B-B14F-4D97-AF65-F5344CB8AC3E}">
        <p14:creationId xmlns:p14="http://schemas.microsoft.com/office/powerpoint/2010/main" val="1408432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F373-9A1A-03EB-EF97-4D83D54EB160}"/>
              </a:ext>
            </a:extLst>
          </p:cNvPr>
          <p:cNvSpPr>
            <a:spLocks noGrp="1"/>
          </p:cNvSpPr>
          <p:nvPr>
            <p:ph type="title"/>
          </p:nvPr>
        </p:nvSpPr>
        <p:spPr/>
        <p:txBody>
          <a:bodyPr>
            <a:normAutofit/>
          </a:bodyPr>
          <a:lstStyle/>
          <a:p>
            <a:pPr algn="ctr"/>
            <a:r>
              <a:rPr lang="en-US" sz="3600" b="1" dirty="0">
                <a:latin typeface="Times"/>
                <a:cs typeface="Times"/>
              </a:rPr>
              <a:t>Child Abuse</a:t>
            </a:r>
            <a:endParaRPr lang="en-US" sz="3600" dirty="0">
              <a:ea typeface="Calibri"/>
              <a:cs typeface="Calibri"/>
            </a:endParaRPr>
          </a:p>
        </p:txBody>
      </p:sp>
      <p:sp>
        <p:nvSpPr>
          <p:cNvPr id="3" name="Content Placeholder 2">
            <a:extLst>
              <a:ext uri="{FF2B5EF4-FFF2-40B4-BE49-F238E27FC236}">
                <a16:creationId xmlns:a16="http://schemas.microsoft.com/office/drawing/2014/main" id="{822A5897-B954-D1CE-ADE0-78A7793F6684}"/>
              </a:ext>
            </a:extLst>
          </p:cNvPr>
          <p:cNvSpPr>
            <a:spLocks noGrp="1"/>
          </p:cNvSpPr>
          <p:nvPr>
            <p:ph idx="1"/>
          </p:nvPr>
        </p:nvSpPr>
        <p:spPr>
          <a:xfrm>
            <a:off x="1911928" y="1348714"/>
            <a:ext cx="7236691" cy="4165540"/>
          </a:xfrm>
        </p:spPr>
        <p:txBody>
          <a:bodyPr vert="horz" lIns="91440" tIns="45720" rIns="91440" bIns="45720" rtlCol="0" anchor="t">
            <a:normAutofit fontScale="92500" lnSpcReduction="20000"/>
          </a:bodyPr>
          <a:lstStyle/>
          <a:p>
            <a:r>
              <a:rPr lang="en-US" sz="2400" b="1" i="1" dirty="0">
                <a:solidFill>
                  <a:srgbClr val="FF0000"/>
                </a:solidFill>
                <a:latin typeface="Times"/>
                <a:cs typeface="Times"/>
              </a:rPr>
              <a:t>DO</a:t>
            </a:r>
            <a:r>
              <a:rPr lang="en-US" sz="2400" dirty="0">
                <a:solidFill>
                  <a:srgbClr val="FF0000"/>
                </a:solidFill>
                <a:latin typeface="Times"/>
                <a:cs typeface="Times"/>
              </a:rPr>
              <a:t>:</a:t>
            </a:r>
            <a:endParaRPr lang="en-US" dirty="0">
              <a:ea typeface="Calibri"/>
              <a:cs typeface="Calibri"/>
            </a:endParaRPr>
          </a:p>
          <a:p>
            <a:pPr marL="0" indent="0">
              <a:buNone/>
            </a:pPr>
            <a:r>
              <a:rPr lang="en-US" sz="2000" dirty="0">
                <a:ea typeface="+mn-lt"/>
                <a:cs typeface="+mn-lt"/>
              </a:rPr>
              <a:t>–</a:t>
            </a:r>
            <a:r>
              <a:rPr lang="en-US" sz="2000" dirty="0">
                <a:latin typeface="Times"/>
                <a:cs typeface="Times"/>
              </a:rPr>
              <a:t>Believe the child</a:t>
            </a:r>
            <a:endParaRPr lang="en-US" dirty="0">
              <a:ea typeface="Calibri"/>
              <a:cs typeface="Calibri"/>
            </a:endParaRPr>
          </a:p>
          <a:p>
            <a:pPr marL="0" indent="0">
              <a:buNone/>
            </a:pPr>
            <a:r>
              <a:rPr lang="en-US" sz="2000" dirty="0">
                <a:ea typeface="+mn-lt"/>
                <a:cs typeface="+mn-lt"/>
              </a:rPr>
              <a:t>–</a:t>
            </a:r>
            <a:r>
              <a:rPr lang="en-US" sz="2000" dirty="0">
                <a:latin typeface="Times"/>
                <a:cs typeface="Times"/>
              </a:rPr>
              <a:t>Provide a safe environment</a:t>
            </a:r>
            <a:endParaRPr lang="en-US" dirty="0">
              <a:ea typeface="Calibri"/>
              <a:cs typeface="Calibri"/>
            </a:endParaRPr>
          </a:p>
          <a:p>
            <a:pPr marL="0" indent="0">
              <a:buNone/>
            </a:pPr>
            <a:r>
              <a:rPr lang="en-US" sz="1600" dirty="0">
                <a:ea typeface="+mn-lt"/>
                <a:cs typeface="+mn-lt"/>
              </a:rPr>
              <a:t>•</a:t>
            </a:r>
            <a:r>
              <a:rPr lang="en-US" sz="1600" i="1" dirty="0">
                <a:latin typeface="Times"/>
                <a:cs typeface="Times"/>
              </a:rPr>
              <a:t>Be comforting, welcoming, and  a good listener</a:t>
            </a:r>
            <a:endParaRPr lang="en-US" dirty="0">
              <a:ea typeface="Calibri"/>
              <a:cs typeface="Calibri"/>
            </a:endParaRPr>
          </a:p>
          <a:p>
            <a:pPr marL="0" indent="0">
              <a:buNone/>
            </a:pPr>
            <a:r>
              <a:rPr lang="en-US" sz="2000" dirty="0">
                <a:ea typeface="+mn-lt"/>
                <a:cs typeface="+mn-lt"/>
              </a:rPr>
              <a:t>–</a:t>
            </a:r>
            <a:r>
              <a:rPr lang="en-US" sz="2000" dirty="0">
                <a:latin typeface="Times"/>
                <a:cs typeface="Times"/>
              </a:rPr>
              <a:t>Tell the child it was not his/her fault</a:t>
            </a:r>
            <a:endParaRPr lang="en-US" dirty="0">
              <a:ea typeface="Calibri"/>
              <a:cs typeface="Calibri"/>
            </a:endParaRPr>
          </a:p>
          <a:p>
            <a:pPr marL="0" indent="0">
              <a:buNone/>
            </a:pPr>
            <a:r>
              <a:rPr lang="en-US" sz="2000" dirty="0">
                <a:ea typeface="+mn-lt"/>
                <a:cs typeface="+mn-lt"/>
              </a:rPr>
              <a:t>–</a:t>
            </a:r>
            <a:r>
              <a:rPr lang="en-US" sz="2000" dirty="0">
                <a:latin typeface="Times"/>
                <a:cs typeface="Times"/>
              </a:rPr>
              <a:t>Listen carefully</a:t>
            </a:r>
            <a:endParaRPr lang="en-US" dirty="0">
              <a:ea typeface="Calibri"/>
              <a:cs typeface="Calibri"/>
            </a:endParaRPr>
          </a:p>
          <a:p>
            <a:pPr marL="0" indent="0">
              <a:buNone/>
            </a:pPr>
            <a:r>
              <a:rPr lang="en-US" sz="2000" dirty="0">
                <a:ea typeface="+mn-lt"/>
                <a:cs typeface="+mn-lt"/>
              </a:rPr>
              <a:t>–</a:t>
            </a:r>
            <a:r>
              <a:rPr lang="en-US" sz="2000" dirty="0">
                <a:latin typeface="Times"/>
                <a:cs typeface="Times"/>
              </a:rPr>
              <a:t>Document the child’s exact quotes</a:t>
            </a:r>
            <a:endParaRPr lang="en-US" dirty="0">
              <a:ea typeface="Calibri"/>
              <a:cs typeface="Calibri"/>
            </a:endParaRPr>
          </a:p>
          <a:p>
            <a:pPr marL="0" indent="0">
              <a:buNone/>
            </a:pPr>
            <a:r>
              <a:rPr lang="en-US" sz="2000" dirty="0">
                <a:ea typeface="+mn-lt"/>
                <a:cs typeface="+mn-lt"/>
              </a:rPr>
              <a:t>–</a:t>
            </a:r>
            <a:r>
              <a:rPr lang="en-US" sz="2000" dirty="0">
                <a:latin typeface="Times"/>
                <a:cs typeface="Times"/>
              </a:rPr>
              <a:t>Be supportive, not judgmental</a:t>
            </a:r>
            <a:endParaRPr lang="en-US" dirty="0">
              <a:ea typeface="Calibri"/>
              <a:cs typeface="Calibri"/>
            </a:endParaRPr>
          </a:p>
          <a:p>
            <a:pPr marL="0" indent="0">
              <a:buNone/>
            </a:pPr>
            <a:r>
              <a:rPr lang="en-US" sz="2000" dirty="0">
                <a:ea typeface="+mn-lt"/>
                <a:cs typeface="+mn-lt"/>
              </a:rPr>
              <a:t>–</a:t>
            </a:r>
            <a:r>
              <a:rPr lang="en-US" sz="2000" dirty="0">
                <a:latin typeface="Times"/>
                <a:cs typeface="Times"/>
              </a:rPr>
              <a:t>Know your limits</a:t>
            </a:r>
            <a:endParaRPr lang="en-US" dirty="0">
              <a:ea typeface="Calibri"/>
              <a:cs typeface="Calibri"/>
            </a:endParaRPr>
          </a:p>
          <a:p>
            <a:pPr marL="0" indent="0">
              <a:buNone/>
            </a:pPr>
            <a:r>
              <a:rPr lang="en-US" sz="2000" dirty="0">
                <a:ea typeface="+mn-lt"/>
                <a:cs typeface="+mn-lt"/>
              </a:rPr>
              <a:t>–</a:t>
            </a:r>
            <a:r>
              <a:rPr lang="en-US" sz="2000" dirty="0">
                <a:latin typeface="Times"/>
                <a:cs typeface="Times"/>
              </a:rPr>
              <a:t>Tell the truth and make no promises</a:t>
            </a:r>
            <a:endParaRPr lang="en-US" dirty="0">
              <a:ea typeface="Calibri"/>
              <a:cs typeface="Calibri"/>
            </a:endParaRPr>
          </a:p>
          <a:p>
            <a:pPr marL="0" indent="0">
              <a:buNone/>
            </a:pPr>
            <a:r>
              <a:rPr lang="en-US" sz="2000" dirty="0">
                <a:ea typeface="+mn-lt"/>
                <a:cs typeface="+mn-lt"/>
              </a:rPr>
              <a:t>–</a:t>
            </a:r>
            <a:r>
              <a:rPr lang="en-US" sz="2000" dirty="0">
                <a:latin typeface="Times"/>
                <a:cs typeface="Times"/>
              </a:rPr>
              <a:t>Let the child know the information will not be shared with other children while acknowledging that in order to help the child, it will be necessary to discuss the situation with others that are in a position to help.</a:t>
            </a:r>
            <a:r>
              <a:rPr lang="en-US" sz="800" dirty="0">
                <a:latin typeface="Times"/>
                <a:cs typeface="Times"/>
              </a:rPr>
              <a:t> </a:t>
            </a:r>
            <a:endParaRPr lang="en-US">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130651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94D1-CCC8-7669-BFE8-9E941436B66A}"/>
              </a:ext>
            </a:extLst>
          </p:cNvPr>
          <p:cNvSpPr>
            <a:spLocks noGrp="1"/>
          </p:cNvSpPr>
          <p:nvPr>
            <p:ph type="title"/>
          </p:nvPr>
        </p:nvSpPr>
        <p:spPr/>
        <p:txBody>
          <a:bodyPr>
            <a:normAutofit/>
          </a:bodyPr>
          <a:lstStyle/>
          <a:p>
            <a:pPr algn="ctr"/>
            <a:r>
              <a:rPr lang="en-US" sz="3600" b="1" dirty="0">
                <a:latin typeface="Times"/>
                <a:cs typeface="Times"/>
              </a:rPr>
              <a:t>Child Abuse</a:t>
            </a:r>
            <a:endParaRPr lang="en-US" sz="3600" dirty="0">
              <a:ea typeface="Calibri"/>
              <a:cs typeface="Calibri"/>
            </a:endParaRPr>
          </a:p>
        </p:txBody>
      </p:sp>
      <p:sp>
        <p:nvSpPr>
          <p:cNvPr id="3" name="Content Placeholder 2">
            <a:extLst>
              <a:ext uri="{FF2B5EF4-FFF2-40B4-BE49-F238E27FC236}">
                <a16:creationId xmlns:a16="http://schemas.microsoft.com/office/drawing/2014/main" id="{816345FA-370F-D6C5-DE47-11F55BA86A86}"/>
              </a:ext>
            </a:extLst>
          </p:cNvPr>
          <p:cNvSpPr>
            <a:spLocks noGrp="1"/>
          </p:cNvSpPr>
          <p:nvPr>
            <p:ph idx="1"/>
          </p:nvPr>
        </p:nvSpPr>
        <p:spPr>
          <a:xfrm>
            <a:off x="1812303" y="1583550"/>
            <a:ext cx="7428322" cy="3882736"/>
          </a:xfrm>
        </p:spPr>
        <p:txBody>
          <a:bodyPr vert="horz" lIns="91440" tIns="45720" rIns="91440" bIns="45720" rtlCol="0" anchor="t">
            <a:normAutofit/>
          </a:bodyPr>
          <a:lstStyle/>
          <a:p>
            <a:pPr marL="0" indent="0">
              <a:buNone/>
            </a:pPr>
            <a:r>
              <a:rPr lang="en-US" sz="2400" dirty="0">
                <a:latin typeface="Times"/>
                <a:cs typeface="Times"/>
              </a:rPr>
              <a:t>Ask </a:t>
            </a:r>
            <a:r>
              <a:rPr lang="en-US" sz="2400" b="1" i="1" dirty="0">
                <a:solidFill>
                  <a:srgbClr val="FF0000"/>
                </a:solidFill>
                <a:latin typeface="Times"/>
                <a:cs typeface="Times"/>
              </a:rPr>
              <a:t>only</a:t>
            </a:r>
            <a:r>
              <a:rPr lang="en-US" sz="2400" dirty="0">
                <a:solidFill>
                  <a:srgbClr val="FF0000"/>
                </a:solidFill>
                <a:latin typeface="Times"/>
                <a:cs typeface="Times"/>
              </a:rPr>
              <a:t> </a:t>
            </a:r>
            <a:r>
              <a:rPr lang="en-US" sz="2400" dirty="0">
                <a:latin typeface="Times"/>
                <a:cs typeface="Times"/>
              </a:rPr>
              <a:t>the following four questions:</a:t>
            </a:r>
            <a:endParaRPr lang="en-US" sz="2400" dirty="0">
              <a:ea typeface="Calibri"/>
              <a:cs typeface="Calibri"/>
            </a:endParaRPr>
          </a:p>
          <a:p>
            <a:pPr marL="0" indent="0">
              <a:buNone/>
            </a:pPr>
            <a:endParaRPr lang="en-US" sz="2400" dirty="0">
              <a:ea typeface="Calibri"/>
              <a:cs typeface="Calibri"/>
            </a:endParaRPr>
          </a:p>
          <a:p>
            <a:pPr marL="0" indent="0">
              <a:buNone/>
            </a:pPr>
            <a:r>
              <a:rPr lang="en-US" sz="2400" dirty="0">
                <a:ea typeface="+mn-lt"/>
                <a:cs typeface="+mn-lt"/>
              </a:rPr>
              <a:t>–</a:t>
            </a:r>
            <a:r>
              <a:rPr lang="en-US" sz="2400" b="1" dirty="0">
                <a:latin typeface="Times"/>
                <a:cs typeface="Times"/>
              </a:rPr>
              <a:t>What</a:t>
            </a:r>
            <a:r>
              <a:rPr lang="en-US" sz="2400" dirty="0">
                <a:latin typeface="Times"/>
                <a:cs typeface="Times"/>
              </a:rPr>
              <a:t> happened?</a:t>
            </a:r>
            <a:endParaRPr lang="en-US" sz="2400" dirty="0">
              <a:ea typeface="Calibri"/>
              <a:cs typeface="Calibri"/>
            </a:endParaRPr>
          </a:p>
          <a:p>
            <a:pPr marL="0" indent="0">
              <a:buNone/>
            </a:pPr>
            <a:r>
              <a:rPr lang="en-US" sz="2400" dirty="0">
                <a:ea typeface="+mn-lt"/>
                <a:cs typeface="+mn-lt"/>
              </a:rPr>
              <a:t>–</a:t>
            </a:r>
            <a:r>
              <a:rPr lang="en-US" sz="2400" b="1" dirty="0">
                <a:latin typeface="Times"/>
                <a:cs typeface="Times"/>
              </a:rPr>
              <a:t>When</a:t>
            </a:r>
            <a:r>
              <a:rPr lang="en-US" sz="2400" dirty="0">
                <a:latin typeface="Times"/>
                <a:cs typeface="Times"/>
              </a:rPr>
              <a:t> did this happen?</a:t>
            </a:r>
            <a:endParaRPr lang="en-US" sz="2400" dirty="0">
              <a:ea typeface="Calibri"/>
              <a:cs typeface="Calibri"/>
            </a:endParaRPr>
          </a:p>
          <a:p>
            <a:pPr marL="0" indent="0">
              <a:buNone/>
            </a:pPr>
            <a:r>
              <a:rPr lang="en-US" sz="2400" dirty="0">
                <a:ea typeface="+mn-lt"/>
                <a:cs typeface="+mn-lt"/>
              </a:rPr>
              <a:t>–</a:t>
            </a:r>
            <a:r>
              <a:rPr lang="en-US" sz="2400" b="1" dirty="0">
                <a:latin typeface="Times"/>
                <a:cs typeface="Times"/>
              </a:rPr>
              <a:t>Where</a:t>
            </a:r>
            <a:r>
              <a:rPr lang="en-US" sz="2400" dirty="0">
                <a:latin typeface="Times"/>
                <a:cs typeface="Times"/>
              </a:rPr>
              <a:t> were you when this happened?</a:t>
            </a:r>
            <a:endParaRPr lang="en-US" sz="2400" dirty="0">
              <a:ea typeface="Calibri"/>
              <a:cs typeface="Calibri"/>
            </a:endParaRPr>
          </a:p>
          <a:p>
            <a:pPr marL="0" indent="0">
              <a:buNone/>
            </a:pPr>
            <a:r>
              <a:rPr lang="en-US" sz="2400" dirty="0">
                <a:ea typeface="+mn-lt"/>
                <a:cs typeface="+mn-lt"/>
              </a:rPr>
              <a:t>–</a:t>
            </a:r>
            <a:r>
              <a:rPr lang="en-US" sz="2400" b="1" dirty="0">
                <a:latin typeface="Times"/>
                <a:cs typeface="Times"/>
              </a:rPr>
              <a:t>Who</a:t>
            </a:r>
            <a:r>
              <a:rPr lang="en-US" sz="2400" dirty="0">
                <a:latin typeface="Times"/>
                <a:cs typeface="Times"/>
              </a:rPr>
              <a:t> did this to you?</a:t>
            </a:r>
            <a:endParaRPr lang="en-US" sz="2400" dirty="0">
              <a:ea typeface="Calibri"/>
              <a:cs typeface="Calibri"/>
            </a:endParaRPr>
          </a:p>
          <a:p>
            <a:pPr marL="0" indent="0">
              <a:buNone/>
            </a:pPr>
            <a:endParaRPr lang="en-US" sz="2400" b="1" i="1" dirty="0">
              <a:solidFill>
                <a:srgbClr val="FF0000"/>
              </a:solidFill>
              <a:latin typeface="Times"/>
              <a:cs typeface="Times"/>
            </a:endParaRPr>
          </a:p>
          <a:p>
            <a:pPr marL="0" indent="0">
              <a:buNone/>
            </a:pPr>
            <a:r>
              <a:rPr lang="en-US" sz="2400" b="1" i="1" dirty="0">
                <a:solidFill>
                  <a:srgbClr val="FF0000"/>
                </a:solidFill>
                <a:latin typeface="Times"/>
                <a:cs typeface="Times"/>
              </a:rPr>
              <a:t>Asking additional questions may contaminate a case!</a:t>
            </a:r>
            <a:endParaRPr lang="en-US" sz="24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013143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D575-D435-14B6-AFA9-9B0F7858D372}"/>
              </a:ext>
            </a:extLst>
          </p:cNvPr>
          <p:cNvSpPr>
            <a:spLocks noGrp="1"/>
          </p:cNvSpPr>
          <p:nvPr>
            <p:ph type="title"/>
          </p:nvPr>
        </p:nvSpPr>
        <p:spPr/>
        <p:txBody>
          <a:bodyPr>
            <a:normAutofit/>
          </a:bodyPr>
          <a:lstStyle/>
          <a:p>
            <a:pPr algn="ctr"/>
            <a:r>
              <a:rPr lang="en-US" sz="3600" b="1">
                <a:latin typeface="Times"/>
                <a:cs typeface="Times"/>
              </a:rPr>
              <a:t>Reporting Abuse</a:t>
            </a:r>
            <a:endParaRPr lang="en-US" sz="3600">
              <a:ea typeface="Calibri"/>
              <a:cs typeface="Calibri"/>
            </a:endParaRPr>
          </a:p>
        </p:txBody>
      </p:sp>
      <p:sp>
        <p:nvSpPr>
          <p:cNvPr id="3" name="Content Placeholder 2">
            <a:extLst>
              <a:ext uri="{FF2B5EF4-FFF2-40B4-BE49-F238E27FC236}">
                <a16:creationId xmlns:a16="http://schemas.microsoft.com/office/drawing/2014/main" id="{FDC2FCFB-6275-8D8C-FFB8-9DCCA02E554C}"/>
              </a:ext>
            </a:extLst>
          </p:cNvPr>
          <p:cNvSpPr>
            <a:spLocks noGrp="1"/>
          </p:cNvSpPr>
          <p:nvPr>
            <p:ph idx="1"/>
          </p:nvPr>
        </p:nvSpPr>
        <p:spPr>
          <a:xfrm>
            <a:off x="1554018" y="1787442"/>
            <a:ext cx="7490691" cy="4165540"/>
          </a:xfrm>
        </p:spPr>
        <p:txBody>
          <a:bodyPr vert="horz" lIns="91440" tIns="45720" rIns="91440" bIns="45720" rtlCol="0" anchor="t">
            <a:normAutofit lnSpcReduction="10000"/>
          </a:bodyPr>
          <a:lstStyle/>
          <a:p>
            <a:pPr marL="0" indent="0">
              <a:buNone/>
            </a:pPr>
            <a:r>
              <a:rPr lang="en-US" sz="2400" dirty="0">
                <a:latin typeface="Times"/>
                <a:cs typeface="Times"/>
              </a:rPr>
              <a:t>You </a:t>
            </a:r>
            <a:r>
              <a:rPr lang="en-US" sz="2400" b="1" i="1" dirty="0">
                <a:solidFill>
                  <a:srgbClr val="FF0000"/>
                </a:solidFill>
                <a:latin typeface="Times"/>
                <a:cs typeface="Times"/>
              </a:rPr>
              <a:t>must</a:t>
            </a:r>
            <a:r>
              <a:rPr lang="en-US" sz="2400" dirty="0">
                <a:solidFill>
                  <a:srgbClr val="FF0000"/>
                </a:solidFill>
                <a:latin typeface="Times"/>
                <a:cs typeface="Times"/>
              </a:rPr>
              <a:t> </a:t>
            </a:r>
            <a:r>
              <a:rPr lang="en-US" sz="2400" dirty="0">
                <a:latin typeface="Times"/>
                <a:cs typeface="Times"/>
              </a:rPr>
              <a:t>report suspected or known abuse or neglect</a:t>
            </a:r>
            <a:endParaRPr lang="en-US" dirty="0">
              <a:ea typeface="Calibri"/>
              <a:cs typeface="Calibri"/>
            </a:endParaRPr>
          </a:p>
          <a:p>
            <a:pPr marL="0" indent="0">
              <a:buNone/>
            </a:pPr>
            <a:endParaRPr lang="en-US" sz="800" dirty="0">
              <a:ea typeface="Calibri"/>
              <a:cs typeface="Calibri"/>
            </a:endParaRPr>
          </a:p>
          <a:p>
            <a:r>
              <a:rPr lang="en-US" sz="2000" dirty="0">
                <a:ea typeface="+mn-lt"/>
                <a:cs typeface="+mn-lt"/>
              </a:rPr>
              <a:t>–</a:t>
            </a:r>
            <a:r>
              <a:rPr lang="en-US" sz="2000" b="1" dirty="0">
                <a:latin typeface="Times"/>
                <a:cs typeface="Times"/>
              </a:rPr>
              <a:t>The Texas Family Code Chapter 261 requires</a:t>
            </a:r>
            <a:r>
              <a:rPr lang="en-US" sz="2000" dirty="0">
                <a:latin typeface="Times"/>
                <a:cs typeface="Times"/>
              </a:rPr>
              <a:t>,</a:t>
            </a:r>
            <a:endParaRPr lang="en-US" dirty="0"/>
          </a:p>
          <a:p>
            <a:pPr marL="0" indent="0">
              <a:buNone/>
            </a:pPr>
            <a:r>
              <a:rPr lang="en-US" sz="2000" dirty="0">
                <a:latin typeface="Times"/>
                <a:cs typeface="Times"/>
              </a:rPr>
              <a:t> “…any person having </a:t>
            </a:r>
            <a:r>
              <a:rPr lang="en-US" sz="2000" b="1" dirty="0">
                <a:solidFill>
                  <a:srgbClr val="FF0000"/>
                </a:solidFill>
                <a:latin typeface="Times"/>
                <a:cs typeface="Times"/>
              </a:rPr>
              <a:t>cause to believe </a:t>
            </a:r>
            <a:r>
              <a:rPr lang="en-US" sz="2000" dirty="0">
                <a:latin typeface="Times"/>
                <a:cs typeface="Times"/>
              </a:rPr>
              <a:t>that a child’s   physical or mental </a:t>
            </a:r>
            <a:r>
              <a:rPr lang="en-US" sz="2000" b="1" dirty="0">
                <a:solidFill>
                  <a:srgbClr val="FF0000"/>
                </a:solidFill>
                <a:latin typeface="Times"/>
                <a:cs typeface="Times"/>
              </a:rPr>
              <a:t>health or welfare </a:t>
            </a:r>
            <a:r>
              <a:rPr lang="en-US" sz="2000" dirty="0">
                <a:latin typeface="Times"/>
                <a:cs typeface="Times"/>
              </a:rPr>
              <a:t>has been adversely </a:t>
            </a:r>
            <a:r>
              <a:rPr lang="en-US" sz="2000" b="1" dirty="0">
                <a:solidFill>
                  <a:srgbClr val="FF0000"/>
                </a:solidFill>
                <a:latin typeface="Times"/>
                <a:cs typeface="Times"/>
              </a:rPr>
              <a:t>effected by abuse or neglect </a:t>
            </a:r>
            <a:r>
              <a:rPr lang="en-US" sz="2000" dirty="0">
                <a:latin typeface="Times"/>
                <a:cs typeface="Times"/>
              </a:rPr>
              <a:t>to </a:t>
            </a:r>
            <a:r>
              <a:rPr lang="en-US" sz="2000" b="1" dirty="0">
                <a:solidFill>
                  <a:srgbClr val="FF0000"/>
                </a:solidFill>
                <a:latin typeface="Times"/>
                <a:cs typeface="Times"/>
              </a:rPr>
              <a:t>immediately make a   report</a:t>
            </a:r>
            <a:r>
              <a:rPr lang="en-US" sz="2000" b="1" dirty="0">
                <a:latin typeface="Times"/>
                <a:cs typeface="Times"/>
              </a:rPr>
              <a:t> </a:t>
            </a:r>
            <a:r>
              <a:rPr lang="en-US" sz="2000" dirty="0">
                <a:latin typeface="Times"/>
                <a:cs typeface="Times"/>
              </a:rPr>
              <a:t>to law enforcement.” This law also </a:t>
            </a:r>
            <a:r>
              <a:rPr lang="en-US" sz="2000" b="1" dirty="0">
                <a:latin typeface="Times"/>
                <a:cs typeface="Times"/>
              </a:rPr>
              <a:t>provides protection </a:t>
            </a:r>
            <a:r>
              <a:rPr lang="en-US" sz="2000" dirty="0">
                <a:latin typeface="Times"/>
                <a:cs typeface="Times"/>
              </a:rPr>
              <a:t>for those who, </a:t>
            </a:r>
            <a:r>
              <a:rPr lang="en-US" sz="2000" b="1" dirty="0">
                <a:latin typeface="Times"/>
                <a:cs typeface="Times"/>
              </a:rPr>
              <a:t>in good faith</a:t>
            </a:r>
            <a:r>
              <a:rPr lang="en-US" sz="2000" dirty="0">
                <a:latin typeface="Times"/>
                <a:cs typeface="Times"/>
              </a:rPr>
              <a:t>, report or assist in the investigation or alleged of known abuse or neglect.</a:t>
            </a:r>
            <a:endParaRPr lang="en-US" dirty="0">
              <a:ea typeface="Calibri"/>
              <a:cs typeface="Calibri"/>
            </a:endParaRPr>
          </a:p>
          <a:p>
            <a:r>
              <a:rPr lang="en-US" sz="2400" dirty="0">
                <a:latin typeface="Times"/>
                <a:cs typeface="Times"/>
              </a:rPr>
              <a:t>You </a:t>
            </a:r>
            <a:r>
              <a:rPr lang="en-US" sz="2400" b="1" i="1" dirty="0">
                <a:solidFill>
                  <a:srgbClr val="FF0000"/>
                </a:solidFill>
                <a:latin typeface="Times"/>
                <a:cs typeface="Times"/>
              </a:rPr>
              <a:t>must</a:t>
            </a:r>
            <a:r>
              <a:rPr lang="en-US" sz="2400" dirty="0">
                <a:solidFill>
                  <a:srgbClr val="FF0000"/>
                </a:solidFill>
                <a:latin typeface="Times"/>
                <a:cs typeface="Times"/>
              </a:rPr>
              <a:t> </a:t>
            </a:r>
            <a:r>
              <a:rPr lang="en-US" sz="2400" dirty="0">
                <a:latin typeface="Times"/>
                <a:cs typeface="Times"/>
              </a:rPr>
              <a:t>report suspected or known abuse or neglect</a:t>
            </a:r>
            <a:endParaRPr lang="en-US" dirty="0"/>
          </a:p>
          <a:p>
            <a:endParaRPr lang="en-US" sz="800" dirty="0">
              <a:ea typeface="Calibri"/>
              <a:cs typeface="Calibri"/>
            </a:endParaRPr>
          </a:p>
          <a:p>
            <a:pPr marL="0" indent="0">
              <a:buNone/>
            </a:pPr>
            <a:r>
              <a:rPr lang="en-US" sz="2000" dirty="0">
                <a:latin typeface="Times"/>
                <a:cs typeface="Times"/>
              </a:rPr>
              <a:t>“When a child </a:t>
            </a:r>
            <a:r>
              <a:rPr lang="en-US" sz="2000" b="1" dirty="0">
                <a:latin typeface="Times"/>
                <a:cs typeface="Times"/>
              </a:rPr>
              <a:t>appears to be </a:t>
            </a:r>
            <a:r>
              <a:rPr lang="en-US" sz="2000" dirty="0">
                <a:latin typeface="Times"/>
                <a:cs typeface="Times"/>
              </a:rPr>
              <a:t>in immediate danger or serious harm, </a:t>
            </a:r>
            <a:r>
              <a:rPr lang="en-US" sz="2000" b="1" dirty="0">
                <a:latin typeface="Times"/>
                <a:cs typeface="Times"/>
              </a:rPr>
              <a:t>call 9-1-1 </a:t>
            </a:r>
            <a:r>
              <a:rPr lang="en-US" sz="2000" dirty="0">
                <a:latin typeface="Times"/>
                <a:cs typeface="Times"/>
              </a:rPr>
              <a:t>(where that service is available) or the nearest police or sheriff’s department to </a:t>
            </a:r>
            <a:r>
              <a:rPr lang="en-US" sz="2000" b="1" dirty="0">
                <a:latin typeface="Times"/>
                <a:cs typeface="Times"/>
              </a:rPr>
              <a:t>ensure the fastest possible response time </a:t>
            </a:r>
            <a:r>
              <a:rPr lang="en-US" sz="2000" dirty="0">
                <a:latin typeface="Times"/>
                <a:cs typeface="Times"/>
              </a:rPr>
              <a:t>to protect the child.”</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408925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3A41-9C0C-DD3C-4682-AF78F106C970}"/>
              </a:ext>
            </a:extLst>
          </p:cNvPr>
          <p:cNvSpPr>
            <a:spLocks noGrp="1"/>
          </p:cNvSpPr>
          <p:nvPr>
            <p:ph type="title"/>
          </p:nvPr>
        </p:nvSpPr>
        <p:spPr>
          <a:xfrm>
            <a:off x="1615448" y="609456"/>
            <a:ext cx="7071351" cy="1143000"/>
          </a:xfrm>
        </p:spPr>
        <p:txBody>
          <a:bodyPr vert="horz" lIns="91440" tIns="45720" rIns="91440" bIns="45720" rtlCol="0" anchor="ctr">
            <a:noAutofit/>
          </a:bodyPr>
          <a:lstStyle/>
          <a:p>
            <a:pPr algn="ctr"/>
            <a:r>
              <a:rPr lang="en-US" sz="3600" b="1" dirty="0">
                <a:latin typeface="Times"/>
                <a:cs typeface="Times"/>
              </a:rPr>
              <a:t>Camper to Staff Ratios</a:t>
            </a:r>
            <a:br>
              <a:rPr lang="en-US" sz="3600" dirty="0">
                <a:latin typeface="Times"/>
                <a:cs typeface="Times"/>
              </a:rPr>
            </a:br>
            <a:r>
              <a:rPr lang="en-US" sz="3600" dirty="0">
                <a:latin typeface="Times"/>
                <a:cs typeface="Times"/>
              </a:rPr>
              <a:t> As per American Camp Association Standards</a:t>
            </a:r>
            <a:endParaRPr lang="en-US" sz="3600">
              <a:latin typeface="Times"/>
              <a:cs typeface="Calibri"/>
            </a:endParaRPr>
          </a:p>
        </p:txBody>
      </p:sp>
      <p:pic>
        <p:nvPicPr>
          <p:cNvPr id="4" name="Picture 3" descr="A table with numbers and text&#10;&#10;Description automatically generated">
            <a:extLst>
              <a:ext uri="{FF2B5EF4-FFF2-40B4-BE49-F238E27FC236}">
                <a16:creationId xmlns:a16="http://schemas.microsoft.com/office/drawing/2014/main" id="{238B9BC8-E77C-0267-8A07-112277A333FA}"/>
              </a:ext>
            </a:extLst>
          </p:cNvPr>
          <p:cNvPicPr>
            <a:picLocks noChangeAspect="1"/>
          </p:cNvPicPr>
          <p:nvPr/>
        </p:nvPicPr>
        <p:blipFill>
          <a:blip r:embed="rId2"/>
          <a:stretch>
            <a:fillRect/>
          </a:stretch>
        </p:blipFill>
        <p:spPr>
          <a:xfrm>
            <a:off x="2824419" y="2191731"/>
            <a:ext cx="4661730" cy="3935691"/>
          </a:xfrm>
          <a:prstGeom prst="rect">
            <a:avLst/>
          </a:prstGeom>
        </p:spPr>
      </p:pic>
    </p:spTree>
    <p:extLst>
      <p:ext uri="{BB962C8B-B14F-4D97-AF65-F5344CB8AC3E}">
        <p14:creationId xmlns:p14="http://schemas.microsoft.com/office/powerpoint/2010/main" val="2233646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18A9-9102-3B58-2D93-58DFCC80603D}"/>
              </a:ext>
            </a:extLst>
          </p:cNvPr>
          <p:cNvSpPr>
            <a:spLocks noGrp="1"/>
          </p:cNvSpPr>
          <p:nvPr>
            <p:ph type="title"/>
          </p:nvPr>
        </p:nvSpPr>
        <p:spPr/>
        <p:txBody>
          <a:bodyPr>
            <a:noAutofit/>
          </a:bodyPr>
          <a:lstStyle/>
          <a:p>
            <a:pPr algn="ctr"/>
            <a:r>
              <a:rPr lang="en-US" sz="3600" b="1">
                <a:latin typeface="Times"/>
                <a:cs typeface="Times"/>
              </a:rPr>
              <a:t>Reporting Suspected or Reported Abuse</a:t>
            </a:r>
            <a:endParaRPr lang="en-US" sz="3600">
              <a:ea typeface="Calibri"/>
              <a:cs typeface="Calibri"/>
            </a:endParaRPr>
          </a:p>
        </p:txBody>
      </p:sp>
      <p:sp>
        <p:nvSpPr>
          <p:cNvPr id="3" name="Content Placeholder 2">
            <a:extLst>
              <a:ext uri="{FF2B5EF4-FFF2-40B4-BE49-F238E27FC236}">
                <a16:creationId xmlns:a16="http://schemas.microsoft.com/office/drawing/2014/main" id="{9ABBBF7B-001A-528A-A9C3-025AFC5ED357}"/>
              </a:ext>
            </a:extLst>
          </p:cNvPr>
          <p:cNvSpPr>
            <a:spLocks noGrp="1"/>
          </p:cNvSpPr>
          <p:nvPr>
            <p:ph idx="1"/>
          </p:nvPr>
        </p:nvSpPr>
        <p:spPr>
          <a:xfrm>
            <a:off x="1565564" y="1556532"/>
            <a:ext cx="7421419" cy="4246358"/>
          </a:xfrm>
        </p:spPr>
        <p:txBody>
          <a:bodyPr vert="horz" lIns="91440" tIns="45720" rIns="91440" bIns="45720" rtlCol="0" anchor="t">
            <a:normAutofit lnSpcReduction="10000"/>
          </a:bodyPr>
          <a:lstStyle/>
          <a:p>
            <a:pPr marL="0" indent="0" algn="ctr">
              <a:buNone/>
            </a:pPr>
            <a:r>
              <a:rPr lang="en-US" sz="2400" b="1" dirty="0">
                <a:latin typeface="Times"/>
                <a:cs typeface="Times"/>
              </a:rPr>
              <a:t>Once the incident is reported </a:t>
            </a:r>
            <a:r>
              <a:rPr lang="en-US" sz="2400" dirty="0">
                <a:latin typeface="Times"/>
                <a:cs typeface="Times"/>
              </a:rPr>
              <a:t>to law enforcement, notification </a:t>
            </a:r>
            <a:r>
              <a:rPr lang="en-US" sz="2400" b="1" i="1" dirty="0">
                <a:solidFill>
                  <a:srgbClr val="FF0000"/>
                </a:solidFill>
                <a:latin typeface="Times"/>
                <a:cs typeface="Times"/>
              </a:rPr>
              <a:t>will</a:t>
            </a:r>
            <a:r>
              <a:rPr lang="en-US" sz="2400" dirty="0">
                <a:solidFill>
                  <a:srgbClr val="FF0000"/>
                </a:solidFill>
                <a:latin typeface="Times"/>
                <a:cs typeface="Times"/>
              </a:rPr>
              <a:t> </a:t>
            </a:r>
            <a:r>
              <a:rPr lang="en-US" sz="2400" dirty="0">
                <a:latin typeface="Times"/>
                <a:cs typeface="Times"/>
              </a:rPr>
              <a:t>be </a:t>
            </a:r>
            <a:r>
              <a:rPr lang="en-US" sz="2400">
                <a:latin typeface="Times"/>
                <a:cs typeface="Times"/>
              </a:rPr>
              <a:t>given to </a:t>
            </a:r>
            <a:r>
              <a:rPr lang="en-US" sz="2400" b="1" dirty="0">
                <a:latin typeface="Times"/>
                <a:cs typeface="Times"/>
              </a:rPr>
              <a:t>the Office of Continuing Education</a:t>
            </a:r>
            <a:r>
              <a:rPr lang="en-US" sz="2400" dirty="0">
                <a:latin typeface="Times"/>
                <a:cs typeface="Times"/>
              </a:rPr>
              <a:t>.</a:t>
            </a:r>
            <a:endParaRPr lang="en-US" dirty="0">
              <a:ea typeface="Calibri"/>
              <a:cs typeface="Calibri"/>
            </a:endParaRPr>
          </a:p>
          <a:p>
            <a:pPr marL="0" indent="0">
              <a:buNone/>
            </a:pPr>
            <a:r>
              <a:rPr lang="en-US" sz="2400">
                <a:latin typeface="Times"/>
                <a:cs typeface="Times"/>
              </a:rPr>
              <a:t>Due to the sensitive nature of this type of report, it is important </a:t>
            </a:r>
            <a:r>
              <a:rPr lang="en-US" sz="2400" b="1" i="1">
                <a:solidFill>
                  <a:srgbClr val="FF0000"/>
                </a:solidFill>
                <a:latin typeface="Times"/>
                <a:cs typeface="Times"/>
              </a:rPr>
              <a:t>to maintain the highest level of confidentiality and professionalism</a:t>
            </a:r>
            <a:r>
              <a:rPr lang="en-US" sz="2400" dirty="0">
                <a:latin typeface="Times"/>
                <a:cs typeface="Times"/>
              </a:rPr>
              <a:t> </a:t>
            </a:r>
            <a:r>
              <a:rPr lang="en-US" sz="2400">
                <a:latin typeface="Times"/>
                <a:cs typeface="Times"/>
              </a:rPr>
              <a:t>when reporting.</a:t>
            </a:r>
            <a:endParaRPr lang="en-US">
              <a:ea typeface="Calibri"/>
              <a:cs typeface="Calibri"/>
            </a:endParaRPr>
          </a:p>
          <a:p>
            <a:pPr marL="0" indent="0">
              <a:buNone/>
            </a:pPr>
            <a:endParaRPr lang="en-US" sz="2400" dirty="0">
              <a:ea typeface="Calibri"/>
              <a:cs typeface="Calibri"/>
            </a:endParaRPr>
          </a:p>
          <a:p>
            <a:pPr marL="0" indent="0">
              <a:buNone/>
            </a:pPr>
            <a:r>
              <a:rPr lang="en-US" sz="2400" dirty="0">
                <a:latin typeface="Times"/>
                <a:cs typeface="Times"/>
              </a:rPr>
              <a:t> </a:t>
            </a:r>
            <a:r>
              <a:rPr lang="en-US" sz="2400" b="1" i="1" dirty="0">
                <a:solidFill>
                  <a:srgbClr val="FF0000"/>
                </a:solidFill>
                <a:latin typeface="Times"/>
                <a:cs typeface="Times"/>
              </a:rPr>
              <a:t>It is critical that the report be made as soon as possible. </a:t>
            </a:r>
            <a:r>
              <a:rPr lang="en-US" sz="2400" dirty="0">
                <a:latin typeface="Times"/>
                <a:cs typeface="Times"/>
              </a:rPr>
              <a:t>The more time that elapses between the incident and the report, the more difficult it is for authorities to investigate and to get the child the necessary care.  </a:t>
            </a:r>
            <a:endParaRPr lang="en-US">
              <a:ea typeface="Calibri"/>
              <a:cs typeface="Calibri"/>
            </a:endParaRPr>
          </a:p>
          <a:p>
            <a:endParaRPr lang="en-US" sz="8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075457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7FD7-1651-0056-8885-FC9AA7720191}"/>
              </a:ext>
            </a:extLst>
          </p:cNvPr>
          <p:cNvSpPr>
            <a:spLocks noGrp="1"/>
          </p:cNvSpPr>
          <p:nvPr>
            <p:ph type="title"/>
          </p:nvPr>
        </p:nvSpPr>
        <p:spPr/>
        <p:txBody>
          <a:bodyPr>
            <a:normAutofit/>
          </a:bodyPr>
          <a:lstStyle/>
          <a:p>
            <a:pPr algn="ctr"/>
            <a:r>
              <a:rPr lang="en-US" sz="3600" b="1" dirty="0">
                <a:latin typeface="Times"/>
                <a:cs typeface="Times"/>
              </a:rPr>
              <a:t>CPS Contact Information</a:t>
            </a:r>
            <a:endParaRPr lang="en-US" sz="3600" b="1" dirty="0">
              <a:ea typeface="Calibri"/>
              <a:cs typeface="Calibri"/>
            </a:endParaRPr>
          </a:p>
        </p:txBody>
      </p:sp>
      <p:sp>
        <p:nvSpPr>
          <p:cNvPr id="3" name="Content Placeholder 2">
            <a:extLst>
              <a:ext uri="{FF2B5EF4-FFF2-40B4-BE49-F238E27FC236}">
                <a16:creationId xmlns:a16="http://schemas.microsoft.com/office/drawing/2014/main" id="{20094B65-8658-C60B-B649-33C75C32812E}"/>
              </a:ext>
            </a:extLst>
          </p:cNvPr>
          <p:cNvSpPr>
            <a:spLocks noGrp="1"/>
          </p:cNvSpPr>
          <p:nvPr>
            <p:ph idx="1"/>
          </p:nvPr>
        </p:nvSpPr>
        <p:spPr/>
        <p:txBody>
          <a:bodyPr vert="horz" lIns="91440" tIns="45720" rIns="91440" bIns="45720" rtlCol="0" anchor="t">
            <a:normAutofit/>
          </a:bodyPr>
          <a:lstStyle/>
          <a:p>
            <a:pPr marL="0" indent="0" algn="ctr">
              <a:buNone/>
            </a:pPr>
            <a:r>
              <a:rPr lang="en-US" sz="2000" b="1">
                <a:latin typeface="Times"/>
                <a:cs typeface="Times"/>
              </a:rPr>
              <a:t>Texas Department of Family and Protective Services</a:t>
            </a:r>
            <a:endParaRPr lang="en-US">
              <a:ea typeface="Calibri"/>
              <a:cs typeface="Calibri"/>
            </a:endParaRPr>
          </a:p>
          <a:p>
            <a:pPr marL="0" indent="0" algn="ctr">
              <a:buNone/>
            </a:pPr>
            <a:r>
              <a:rPr lang="en-US" sz="2000" i="1">
                <a:latin typeface="Times"/>
                <a:cs typeface="Times"/>
              </a:rPr>
              <a:t>4611 Foster Avenue</a:t>
            </a:r>
            <a:endParaRPr lang="en-US">
              <a:ea typeface="Calibri"/>
              <a:cs typeface="Calibri"/>
            </a:endParaRPr>
          </a:p>
          <a:p>
            <a:pPr marL="0" indent="0" algn="ctr">
              <a:buNone/>
            </a:pPr>
            <a:r>
              <a:rPr lang="en-US" sz="2000" i="1" dirty="0">
                <a:latin typeface="Times"/>
                <a:cs typeface="Times"/>
              </a:rPr>
              <a:t>1-800-254-5200</a:t>
            </a:r>
            <a:endParaRPr lang="en-US" dirty="0">
              <a:ea typeface="Calibri"/>
              <a:cs typeface="Calibri"/>
            </a:endParaRPr>
          </a:p>
          <a:p>
            <a:pPr marL="0" indent="0" algn="ctr">
              <a:buNone/>
            </a:pPr>
            <a:endParaRPr lang="en-US" sz="2000" i="1" dirty="0">
              <a:latin typeface="Times"/>
              <a:cs typeface="Times"/>
            </a:endParaRPr>
          </a:p>
          <a:p>
            <a:pPr marL="0" indent="0" algn="ctr">
              <a:buNone/>
            </a:pPr>
            <a:r>
              <a:rPr lang="en-US" sz="2000" b="1">
                <a:latin typeface="Times"/>
                <a:cs typeface="Times"/>
              </a:rPr>
              <a:t>Child Protective Services</a:t>
            </a:r>
            <a:endParaRPr lang="en-US">
              <a:ea typeface="Calibri"/>
              <a:cs typeface="Calibri"/>
            </a:endParaRPr>
          </a:p>
          <a:p>
            <a:pPr marL="0" indent="0" algn="ctr">
              <a:buNone/>
            </a:pPr>
            <a:r>
              <a:rPr lang="en-US" sz="2000" i="1">
                <a:latin typeface="Times"/>
                <a:cs typeface="Times"/>
              </a:rPr>
              <a:t>1500 N. Arkansas </a:t>
            </a:r>
            <a:endParaRPr lang="en-US">
              <a:ea typeface="Calibri"/>
              <a:cs typeface="Calibri"/>
            </a:endParaRPr>
          </a:p>
          <a:p>
            <a:pPr marL="0" indent="0" algn="ctr">
              <a:buNone/>
            </a:pPr>
            <a:r>
              <a:rPr lang="en-US" sz="2000" i="1" dirty="0">
                <a:latin typeface="Times"/>
                <a:cs typeface="Times"/>
              </a:rPr>
              <a:t>956-728-7383</a:t>
            </a:r>
            <a:endParaRPr lang="en-US" dirty="0">
              <a:ea typeface="Calibri"/>
              <a:cs typeface="Calibri"/>
            </a:endParaRPr>
          </a:p>
          <a:p>
            <a:pPr marL="0" indent="0" algn="ctr">
              <a:buNone/>
            </a:pPr>
            <a:endParaRPr lang="en-US" sz="2000" i="1" dirty="0">
              <a:latin typeface="Times"/>
              <a:cs typeface="Times"/>
            </a:endParaRPr>
          </a:p>
          <a:p>
            <a:pPr marL="0" indent="0" algn="ctr">
              <a:buNone/>
            </a:pPr>
            <a:r>
              <a:rPr lang="en-US" sz="2000" b="1">
                <a:latin typeface="Times"/>
                <a:cs typeface="Times"/>
              </a:rPr>
              <a:t>Children’s Advocacy Center</a:t>
            </a:r>
            <a:endParaRPr lang="en-US">
              <a:ea typeface="Calibri"/>
              <a:cs typeface="Calibri"/>
            </a:endParaRPr>
          </a:p>
          <a:p>
            <a:pPr marL="0" indent="0" algn="ctr">
              <a:buNone/>
            </a:pPr>
            <a:r>
              <a:rPr lang="en-US" sz="2000" i="1">
                <a:latin typeface="Times"/>
                <a:cs typeface="Times"/>
              </a:rPr>
              <a:t>111 N Merida Dr.</a:t>
            </a:r>
            <a:endParaRPr lang="en-US">
              <a:ea typeface="Calibri"/>
              <a:cs typeface="Calibri"/>
            </a:endParaRPr>
          </a:p>
          <a:p>
            <a:pPr marL="0" indent="0" algn="ctr">
              <a:buNone/>
            </a:pPr>
            <a:r>
              <a:rPr lang="en-US" sz="2000" i="1">
                <a:latin typeface="Times"/>
                <a:cs typeface="Times"/>
              </a:rPr>
              <a:t>956-712-1840</a:t>
            </a:r>
            <a:endParaRPr lang="en-US">
              <a:ea typeface="Calibri"/>
              <a:cs typeface="Calibri"/>
            </a:endParaRPr>
          </a:p>
        </p:txBody>
      </p:sp>
    </p:spTree>
    <p:extLst>
      <p:ext uri="{BB962C8B-B14F-4D97-AF65-F5344CB8AC3E}">
        <p14:creationId xmlns:p14="http://schemas.microsoft.com/office/powerpoint/2010/main" val="510701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8D47-A216-D6CC-3084-20938E5D786B}"/>
              </a:ext>
            </a:extLst>
          </p:cNvPr>
          <p:cNvSpPr>
            <a:spLocks noGrp="1"/>
          </p:cNvSpPr>
          <p:nvPr>
            <p:ph type="title"/>
          </p:nvPr>
        </p:nvSpPr>
        <p:spPr/>
        <p:txBody>
          <a:bodyPr>
            <a:normAutofit/>
          </a:bodyPr>
          <a:lstStyle/>
          <a:p>
            <a:pPr algn="ctr"/>
            <a:r>
              <a:rPr lang="en-US" sz="3600" b="1">
                <a:latin typeface="Times"/>
                <a:cs typeface="Times"/>
              </a:rPr>
              <a:t>UPD Contact Information</a:t>
            </a:r>
            <a:endParaRPr lang="en-US" sz="3600" b="1">
              <a:ea typeface="Calibri"/>
              <a:cs typeface="Calibri"/>
            </a:endParaRPr>
          </a:p>
        </p:txBody>
      </p:sp>
      <p:sp>
        <p:nvSpPr>
          <p:cNvPr id="3" name="Content Placeholder 2">
            <a:extLst>
              <a:ext uri="{FF2B5EF4-FFF2-40B4-BE49-F238E27FC236}">
                <a16:creationId xmlns:a16="http://schemas.microsoft.com/office/drawing/2014/main" id="{43DB77FB-75A3-B42B-DCB4-2E43E6DC0665}"/>
              </a:ext>
            </a:extLst>
          </p:cNvPr>
          <p:cNvSpPr>
            <a:spLocks noGrp="1"/>
          </p:cNvSpPr>
          <p:nvPr>
            <p:ph idx="1"/>
          </p:nvPr>
        </p:nvSpPr>
        <p:spPr>
          <a:xfrm>
            <a:off x="1847653" y="1937056"/>
            <a:ext cx="6697745" cy="4165540"/>
          </a:xfrm>
        </p:spPr>
        <p:txBody>
          <a:bodyPr vert="horz" lIns="91440" tIns="45720" rIns="91440" bIns="45720" rtlCol="0" anchor="t">
            <a:normAutofit fontScale="92500" lnSpcReduction="20000"/>
          </a:bodyPr>
          <a:lstStyle/>
          <a:p>
            <a:pPr marL="0" indent="0" algn="ctr">
              <a:buNone/>
            </a:pPr>
            <a:r>
              <a:rPr lang="en-US" sz="2000" b="1" dirty="0">
                <a:latin typeface="Times"/>
                <a:cs typeface="Times"/>
              </a:rPr>
              <a:t>Chief of Police</a:t>
            </a:r>
            <a:r>
              <a:rPr lang="en-US" sz="2000" dirty="0">
                <a:latin typeface="Times"/>
                <a:cs typeface="Times"/>
              </a:rPr>
              <a:t>:  Cordelia G. Perez</a:t>
            </a:r>
            <a:endParaRPr lang="en-US" sz="2000">
              <a:ea typeface="Calibri"/>
              <a:cs typeface="Calibri"/>
            </a:endParaRPr>
          </a:p>
          <a:p>
            <a:pPr marL="0" indent="0" algn="ctr">
              <a:buNone/>
            </a:pPr>
            <a:r>
              <a:rPr lang="en-US" sz="2000" dirty="0">
                <a:latin typeface="Times"/>
                <a:cs typeface="Times"/>
              </a:rPr>
              <a:t>956-326-2100</a:t>
            </a:r>
            <a:endParaRPr lang="en-US" sz="2000" dirty="0">
              <a:ea typeface="Calibri"/>
              <a:cs typeface="Calibri"/>
            </a:endParaRPr>
          </a:p>
          <a:p>
            <a:pPr marL="0" indent="0" algn="ctr">
              <a:buNone/>
            </a:pPr>
            <a:r>
              <a:rPr lang="en-US" sz="2000" dirty="0">
                <a:latin typeface="Times"/>
                <a:cs typeface="Times"/>
              </a:rPr>
              <a:t>UPD-109C</a:t>
            </a:r>
            <a:endParaRPr lang="en-US" sz="2000" dirty="0">
              <a:ea typeface="Calibri"/>
              <a:cs typeface="Calibri"/>
            </a:endParaRPr>
          </a:p>
          <a:p>
            <a:pPr marL="0" indent="0" algn="ctr">
              <a:buNone/>
            </a:pPr>
            <a:r>
              <a:rPr lang="en-US" sz="2000" dirty="0">
                <a:latin typeface="Times"/>
                <a:cs typeface="Times"/>
                <a:hlinkClick r:id="rId2"/>
              </a:rPr>
              <a:t>cordeilia.perez@tamiu.edu</a:t>
            </a:r>
            <a:endParaRPr lang="en-US" sz="2000">
              <a:ea typeface="Calibri"/>
              <a:cs typeface="Calibri"/>
            </a:endParaRPr>
          </a:p>
          <a:p>
            <a:pPr marL="0" indent="0" algn="ctr">
              <a:buNone/>
            </a:pPr>
            <a:endParaRPr lang="en-US" sz="2000" dirty="0">
              <a:latin typeface="Times"/>
              <a:cs typeface="Times"/>
            </a:endParaRPr>
          </a:p>
          <a:p>
            <a:pPr marL="0" indent="0" algn="ctr">
              <a:buNone/>
            </a:pPr>
            <a:r>
              <a:rPr lang="en-US" sz="2000" b="1" dirty="0">
                <a:latin typeface="Times"/>
                <a:cs typeface="Times"/>
              </a:rPr>
              <a:t>Assistant Chief of Police</a:t>
            </a:r>
            <a:r>
              <a:rPr lang="en-US" sz="2000" dirty="0">
                <a:latin typeface="Times"/>
                <a:cs typeface="Times"/>
              </a:rPr>
              <a:t>:  Roque Velasco</a:t>
            </a:r>
            <a:endParaRPr lang="en-US" sz="2000">
              <a:ea typeface="Calibri"/>
              <a:cs typeface="Calibri"/>
            </a:endParaRPr>
          </a:p>
          <a:p>
            <a:pPr marL="0" indent="0" algn="ctr">
              <a:buNone/>
            </a:pPr>
            <a:r>
              <a:rPr lang="en-US" sz="2000" dirty="0">
                <a:latin typeface="Times"/>
                <a:cs typeface="Times"/>
              </a:rPr>
              <a:t>956-326-3416</a:t>
            </a:r>
            <a:endParaRPr lang="en-US" sz="2000" dirty="0">
              <a:ea typeface="Calibri"/>
              <a:cs typeface="Calibri"/>
            </a:endParaRPr>
          </a:p>
          <a:p>
            <a:pPr marL="0" indent="0" algn="ctr">
              <a:buNone/>
            </a:pPr>
            <a:r>
              <a:rPr lang="en-US" sz="2000" dirty="0">
                <a:latin typeface="Times"/>
                <a:cs typeface="Times"/>
              </a:rPr>
              <a:t>UPD-109C</a:t>
            </a:r>
            <a:endParaRPr lang="en-US" sz="2000">
              <a:ea typeface="Calibri"/>
              <a:cs typeface="Calibri"/>
            </a:endParaRPr>
          </a:p>
          <a:p>
            <a:pPr marL="0" indent="0" algn="ctr">
              <a:buNone/>
            </a:pPr>
            <a:endParaRPr lang="en-US" sz="2000" dirty="0">
              <a:latin typeface="Times"/>
              <a:cs typeface="Times"/>
            </a:endParaRPr>
          </a:p>
          <a:p>
            <a:pPr marL="0" indent="0" algn="ctr">
              <a:buNone/>
            </a:pPr>
            <a:r>
              <a:rPr lang="en-US" sz="2000" dirty="0">
                <a:latin typeface="Times"/>
                <a:cs typeface="Times"/>
                <a:hlinkClick r:id="rId3"/>
              </a:rPr>
              <a:t>Roque.Velasco@tamiu.edu</a:t>
            </a:r>
            <a:endParaRPr lang="en-US" sz="2000">
              <a:ea typeface="Calibri"/>
              <a:cs typeface="Calibri"/>
            </a:endParaRPr>
          </a:p>
          <a:p>
            <a:pPr marL="0" indent="0" algn="ctr">
              <a:buNone/>
            </a:pPr>
            <a:r>
              <a:rPr lang="en-US" sz="2000" b="1" dirty="0">
                <a:latin typeface="Times"/>
                <a:cs typeface="Times"/>
              </a:rPr>
              <a:t>University Police Department Dispatchers</a:t>
            </a:r>
            <a:endParaRPr lang="en-US" sz="2000" b="1">
              <a:ea typeface="Calibri"/>
              <a:cs typeface="Calibri"/>
            </a:endParaRPr>
          </a:p>
          <a:p>
            <a:pPr marL="0" indent="0" algn="ctr">
              <a:buNone/>
            </a:pPr>
            <a:r>
              <a:rPr lang="en-US" sz="2000" dirty="0">
                <a:latin typeface="Times"/>
                <a:cs typeface="Times"/>
              </a:rPr>
              <a:t>956-326-2100</a:t>
            </a:r>
            <a:endParaRPr lang="en-US" sz="2000" dirty="0">
              <a:ea typeface="Calibri"/>
              <a:cs typeface="Calibri"/>
            </a:endParaRPr>
          </a:p>
          <a:p>
            <a:pPr marL="0" indent="0" algn="ctr">
              <a:buNone/>
            </a:pPr>
            <a:r>
              <a:rPr lang="en-US" sz="2000" dirty="0">
                <a:latin typeface="Times"/>
                <a:cs typeface="Times"/>
              </a:rPr>
              <a:t>UPD-130</a:t>
            </a:r>
            <a:endParaRPr lang="en-US" sz="2000">
              <a:ea typeface="Calibri"/>
              <a:cs typeface="Calibri"/>
            </a:endParaRPr>
          </a:p>
          <a:p>
            <a:pPr marL="0" indent="0" algn="ctr">
              <a:buNone/>
            </a:pPr>
            <a:r>
              <a:rPr lang="en-US" sz="2000" dirty="0">
                <a:latin typeface="Times"/>
                <a:cs typeface="Times"/>
                <a:hlinkClick r:id="rId4"/>
              </a:rPr>
              <a:t>dispatcher@tamiu.edu</a:t>
            </a:r>
            <a:endParaRPr lang="en-US">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928779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68ECB1-438B-317A-034F-C0895026026D}"/>
              </a:ext>
            </a:extLst>
          </p:cNvPr>
          <p:cNvSpPr>
            <a:spLocks noGrp="1"/>
          </p:cNvSpPr>
          <p:nvPr>
            <p:ph idx="1"/>
          </p:nvPr>
        </p:nvSpPr>
        <p:spPr>
          <a:xfrm>
            <a:off x="1496291" y="2584078"/>
            <a:ext cx="8229600" cy="4165540"/>
          </a:xfrm>
        </p:spPr>
        <p:txBody>
          <a:bodyPr vert="horz" lIns="91440" tIns="45720" rIns="91440" bIns="45720" rtlCol="0" anchor="t">
            <a:normAutofit/>
          </a:bodyPr>
          <a:lstStyle/>
          <a:p>
            <a:pPr marL="0" indent="0" algn="ctr">
              <a:buNone/>
            </a:pPr>
            <a:r>
              <a:rPr lang="en-US" sz="4000" b="1" dirty="0">
                <a:solidFill>
                  <a:srgbClr val="800000"/>
                </a:solidFill>
                <a:latin typeface="Times"/>
                <a:cs typeface="Times"/>
              </a:rPr>
              <a:t>Thank you!</a:t>
            </a:r>
            <a:endParaRPr lang="en-US" sz="4000">
              <a:ea typeface="Calibri"/>
              <a:cs typeface="Calibri"/>
            </a:endParaRPr>
          </a:p>
          <a:p>
            <a:pPr marL="0" indent="0" algn="ctr">
              <a:buNone/>
            </a:pPr>
            <a:r>
              <a:rPr lang="en-US" sz="4000" b="1">
                <a:solidFill>
                  <a:srgbClr val="404040"/>
                </a:solidFill>
                <a:latin typeface="Times"/>
                <a:cs typeface="Times"/>
              </a:rPr>
              <a:t>Any questions please contact relevant department. </a:t>
            </a:r>
            <a:endParaRPr lang="en-US">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22021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6E39-FBB6-C706-ADDE-77BB9A73DF60}"/>
              </a:ext>
            </a:extLst>
          </p:cNvPr>
          <p:cNvSpPr>
            <a:spLocks noGrp="1"/>
          </p:cNvSpPr>
          <p:nvPr>
            <p:ph type="title"/>
          </p:nvPr>
        </p:nvSpPr>
        <p:spPr/>
        <p:txBody>
          <a:bodyPr>
            <a:normAutofit fontScale="90000"/>
          </a:bodyPr>
          <a:lstStyle/>
          <a:p>
            <a:pPr algn="ctr"/>
            <a:r>
              <a:rPr lang="en-US" sz="4000" dirty="0">
                <a:latin typeface="Times"/>
                <a:cs typeface="Times"/>
              </a:rPr>
              <a:t>CHECKLIST </a:t>
            </a:r>
            <a:br>
              <a:rPr lang="en-US" sz="4000" dirty="0">
                <a:latin typeface="Times"/>
                <a:cs typeface="Times"/>
              </a:rPr>
            </a:br>
            <a:r>
              <a:rPr lang="en-US" sz="4000" dirty="0">
                <a:latin typeface="Times"/>
                <a:cs typeface="Times"/>
              </a:rPr>
              <a:t>Preliminary Forms For All CPMs</a:t>
            </a:r>
            <a:endParaRPr lang="en-US" dirty="0">
              <a:cs typeface="Calibri"/>
            </a:endParaRPr>
          </a:p>
        </p:txBody>
      </p:sp>
      <p:sp>
        <p:nvSpPr>
          <p:cNvPr id="3" name="Content Placeholder 2">
            <a:extLst>
              <a:ext uri="{FF2B5EF4-FFF2-40B4-BE49-F238E27FC236}">
                <a16:creationId xmlns:a16="http://schemas.microsoft.com/office/drawing/2014/main" id="{42867989-A30A-FDE8-374A-C61B88CFFEF8}"/>
              </a:ext>
            </a:extLst>
          </p:cNvPr>
          <p:cNvSpPr>
            <a:spLocks noGrp="1"/>
          </p:cNvSpPr>
          <p:nvPr>
            <p:ph idx="1"/>
          </p:nvPr>
        </p:nvSpPr>
        <p:spPr>
          <a:xfrm>
            <a:off x="1946564" y="2018351"/>
            <a:ext cx="7109691" cy="3461268"/>
          </a:xfrm>
        </p:spPr>
        <p:txBody>
          <a:bodyPr vert="horz" lIns="91440" tIns="45720" rIns="91440" bIns="45720" rtlCol="0" anchor="t">
            <a:normAutofit/>
          </a:bodyPr>
          <a:lstStyle/>
          <a:p>
            <a:pPr marL="0" indent="0">
              <a:buNone/>
            </a:pPr>
            <a:r>
              <a:rPr lang="en-US" sz="2000" dirty="0">
                <a:ea typeface="+mn-lt"/>
                <a:cs typeface="+mn-lt"/>
              </a:rPr>
              <a:t>•</a:t>
            </a:r>
            <a:r>
              <a:rPr lang="en-US" sz="2000" dirty="0">
                <a:latin typeface="Times"/>
                <a:cs typeface="Times"/>
              </a:rPr>
              <a:t>The following forms must be submitted by the Dedicated Program Director to OCE 3</a:t>
            </a:r>
            <a:r>
              <a:rPr lang="en-US" sz="2000" b="1" dirty="0">
                <a:latin typeface="Times"/>
                <a:cs typeface="Times"/>
              </a:rPr>
              <a:t> months prior </a:t>
            </a:r>
            <a:r>
              <a:rPr lang="en-US" sz="2000" dirty="0">
                <a:latin typeface="Times"/>
                <a:cs typeface="Times"/>
              </a:rPr>
              <a:t>to the start of the CPM. Forms are available on the OCE website at </a:t>
            </a:r>
            <a:r>
              <a:rPr lang="en-US" sz="2000" dirty="0">
                <a:latin typeface="Times"/>
                <a:cs typeface="Times"/>
                <a:hlinkClick r:id="rId2"/>
              </a:rPr>
              <a:t>www.tamiu.edu/ce</a:t>
            </a:r>
            <a:r>
              <a:rPr lang="en-US" sz="2000" dirty="0">
                <a:latin typeface="Times"/>
                <a:cs typeface="Times"/>
              </a:rPr>
              <a:t> under the “Camps and Programs for Minors” tab.</a:t>
            </a:r>
            <a:endParaRPr lang="en-US" sz="2000" dirty="0">
              <a:ea typeface="Calibri"/>
              <a:cs typeface="Calibri"/>
            </a:endParaRPr>
          </a:p>
          <a:p>
            <a:r>
              <a:rPr lang="en-US" sz="2000" dirty="0">
                <a:latin typeface="Times"/>
                <a:cs typeface="Times"/>
              </a:rPr>
              <a:t>CPM Application</a:t>
            </a:r>
            <a:endParaRPr lang="en-US" sz="2000" dirty="0">
              <a:ea typeface="Calibri"/>
              <a:cs typeface="Calibri"/>
            </a:endParaRPr>
          </a:p>
          <a:p>
            <a:r>
              <a:rPr lang="en-US" sz="2000" dirty="0">
                <a:latin typeface="Times"/>
                <a:cs typeface="Times"/>
              </a:rPr>
              <a:t>TAMUS Risk Assessment Form</a:t>
            </a:r>
            <a:endParaRPr lang="en-US" sz="2000" dirty="0">
              <a:ea typeface="Calibri"/>
              <a:cs typeface="Calibri"/>
            </a:endParaRPr>
          </a:p>
          <a:p>
            <a:r>
              <a:rPr lang="en-US" sz="2000" dirty="0">
                <a:latin typeface="Times"/>
                <a:cs typeface="Times"/>
              </a:rPr>
              <a:t>TAMUS Camp/Retreat/Field Trip/Event </a:t>
            </a:r>
            <a:endParaRPr lang="en-US" sz="2000" dirty="0">
              <a:cs typeface="Calibri"/>
            </a:endParaRPr>
          </a:p>
          <a:p>
            <a:endParaRPr lang="en-US" dirty="0"/>
          </a:p>
          <a:p>
            <a:endParaRPr lang="en-US" dirty="0">
              <a:cs typeface="Calibri"/>
            </a:endParaRPr>
          </a:p>
        </p:txBody>
      </p:sp>
    </p:spTree>
    <p:extLst>
      <p:ext uri="{BB962C8B-B14F-4D97-AF65-F5344CB8AC3E}">
        <p14:creationId xmlns:p14="http://schemas.microsoft.com/office/powerpoint/2010/main" val="154110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D264-9588-9F4E-0DEB-CA0FA58E2361}"/>
              </a:ext>
            </a:extLst>
          </p:cNvPr>
          <p:cNvSpPr>
            <a:spLocks noGrp="1"/>
          </p:cNvSpPr>
          <p:nvPr>
            <p:ph type="title"/>
          </p:nvPr>
        </p:nvSpPr>
        <p:spPr>
          <a:xfrm>
            <a:off x="1442266" y="505548"/>
            <a:ext cx="3526897" cy="1570181"/>
          </a:xfrm>
        </p:spPr>
        <p:txBody>
          <a:bodyPr>
            <a:normAutofit/>
          </a:bodyPr>
          <a:lstStyle/>
          <a:p>
            <a:pPr algn="ctr"/>
            <a:r>
              <a:rPr lang="en-US" sz="2400" b="1" u="sng" dirty="0">
                <a:solidFill>
                  <a:srgbClr val="0070C0"/>
                </a:solidFill>
                <a:latin typeface="Times"/>
                <a:cs typeface="Times"/>
              </a:rPr>
              <a:t>Program for </a:t>
            </a:r>
            <a:br>
              <a:rPr lang="en-US" sz="2400" b="1" u="sng" dirty="0">
                <a:solidFill>
                  <a:srgbClr val="0070C0"/>
                </a:solidFill>
                <a:latin typeface="Times"/>
                <a:cs typeface="Times"/>
              </a:rPr>
            </a:br>
            <a:r>
              <a:rPr lang="en-US" sz="2400" b="1" u="sng" dirty="0">
                <a:solidFill>
                  <a:srgbClr val="0070C0"/>
                </a:solidFill>
                <a:latin typeface="Times"/>
                <a:cs typeface="Times"/>
              </a:rPr>
              <a:t>Minors Preliminary</a:t>
            </a:r>
            <a:br>
              <a:rPr lang="en-US" sz="2400" b="1" u="sng" dirty="0">
                <a:solidFill>
                  <a:srgbClr val="0070C0"/>
                </a:solidFill>
                <a:latin typeface="Times"/>
                <a:cs typeface="Times"/>
              </a:rPr>
            </a:br>
            <a:r>
              <a:rPr lang="en-US" sz="2400" b="1" u="sng" dirty="0">
                <a:solidFill>
                  <a:srgbClr val="0070C0"/>
                </a:solidFill>
                <a:latin typeface="Times"/>
                <a:cs typeface="Times"/>
              </a:rPr>
              <a:t> Application</a:t>
            </a:r>
            <a:br>
              <a:rPr lang="en-US" sz="2400" b="1" u="sng" dirty="0">
                <a:solidFill>
                  <a:srgbClr val="0070C0"/>
                </a:solidFill>
                <a:latin typeface="Times"/>
                <a:cs typeface="Times"/>
              </a:rPr>
            </a:br>
            <a:endParaRPr lang="en-US" sz="2400" b="1" u="sng" dirty="0">
              <a:solidFill>
                <a:srgbClr val="0070C0"/>
              </a:solidFill>
              <a:latin typeface="Times"/>
              <a:cs typeface="Times"/>
            </a:endParaRPr>
          </a:p>
        </p:txBody>
      </p:sp>
      <p:sp>
        <p:nvSpPr>
          <p:cNvPr id="3" name="Content Placeholder 2">
            <a:extLst>
              <a:ext uri="{FF2B5EF4-FFF2-40B4-BE49-F238E27FC236}">
                <a16:creationId xmlns:a16="http://schemas.microsoft.com/office/drawing/2014/main" id="{F8E3D881-9778-6AA2-3B49-88A8258C916F}"/>
              </a:ext>
            </a:extLst>
          </p:cNvPr>
          <p:cNvSpPr>
            <a:spLocks noGrp="1"/>
          </p:cNvSpPr>
          <p:nvPr>
            <p:ph idx="1"/>
          </p:nvPr>
        </p:nvSpPr>
        <p:spPr>
          <a:xfrm>
            <a:off x="2027382" y="1845169"/>
            <a:ext cx="2364510" cy="4165540"/>
          </a:xfrm>
        </p:spPr>
        <p:txBody>
          <a:bodyPr vert="horz" lIns="91440" tIns="45720" rIns="91440" bIns="45720" rtlCol="0" anchor="t">
            <a:noAutofit/>
          </a:bodyPr>
          <a:lstStyle/>
          <a:p>
            <a:r>
              <a:rPr lang="en-US" sz="1800" dirty="0">
                <a:latin typeface="Times"/>
                <a:cs typeface="Times"/>
              </a:rPr>
              <a:t>Must be </a:t>
            </a:r>
            <a:r>
              <a:rPr lang="en-US" sz="1800" b="1" dirty="0">
                <a:latin typeface="Times"/>
                <a:cs typeface="Times"/>
              </a:rPr>
              <a:t>submitted </a:t>
            </a:r>
            <a:r>
              <a:rPr lang="en-US" sz="1800" b="1" dirty="0">
                <a:solidFill>
                  <a:srgbClr val="FF0000"/>
                </a:solidFill>
                <a:latin typeface="Times"/>
                <a:cs typeface="Times"/>
              </a:rPr>
              <a:t>3 months before camp </a:t>
            </a:r>
            <a:r>
              <a:rPr lang="en-US" sz="1800" dirty="0">
                <a:latin typeface="Times"/>
                <a:cs typeface="Times"/>
              </a:rPr>
              <a:t>date in order to obtain approval. </a:t>
            </a:r>
          </a:p>
          <a:p>
            <a:r>
              <a:rPr lang="en-US" sz="1800" dirty="0">
                <a:latin typeface="Times"/>
                <a:cs typeface="Times"/>
              </a:rPr>
              <a:t>Form must be signed and approved by Department Head or Dean or Vice President.</a:t>
            </a:r>
          </a:p>
          <a:p>
            <a:r>
              <a:rPr lang="en-US" sz="1800" dirty="0">
                <a:latin typeface="Times"/>
                <a:cs typeface="Times"/>
              </a:rPr>
              <a:t>Forms not submitted within the time frame will incur a penalty fee of 50% of net revenue.</a:t>
            </a:r>
          </a:p>
          <a:p>
            <a:endParaRPr lang="en-US" dirty="0">
              <a:latin typeface="Times"/>
              <a:cs typeface="Times"/>
            </a:endParaRPr>
          </a:p>
        </p:txBody>
      </p:sp>
      <p:pic>
        <p:nvPicPr>
          <p:cNvPr id="4" name="Picture 3" descr="A application form with text and a red and white logo&#10;&#10;Description automatically generated">
            <a:extLst>
              <a:ext uri="{FF2B5EF4-FFF2-40B4-BE49-F238E27FC236}">
                <a16:creationId xmlns:a16="http://schemas.microsoft.com/office/drawing/2014/main" id="{A30AC1DE-4482-F8DC-1547-1E9B2ACA725D}"/>
              </a:ext>
            </a:extLst>
          </p:cNvPr>
          <p:cNvPicPr>
            <a:picLocks noChangeAspect="1"/>
          </p:cNvPicPr>
          <p:nvPr/>
        </p:nvPicPr>
        <p:blipFill>
          <a:blip r:embed="rId2"/>
          <a:stretch>
            <a:fillRect/>
          </a:stretch>
        </p:blipFill>
        <p:spPr>
          <a:xfrm>
            <a:off x="4901738" y="1013381"/>
            <a:ext cx="3806472" cy="4843021"/>
          </a:xfrm>
          <a:prstGeom prst="rect">
            <a:avLst/>
          </a:prstGeom>
        </p:spPr>
      </p:pic>
    </p:spTree>
    <p:extLst>
      <p:ext uri="{BB962C8B-B14F-4D97-AF65-F5344CB8AC3E}">
        <p14:creationId xmlns:p14="http://schemas.microsoft.com/office/powerpoint/2010/main" val="89744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ocument with a red circle and white text&#10;&#10;Description automatically generated">
            <a:extLst>
              <a:ext uri="{FF2B5EF4-FFF2-40B4-BE49-F238E27FC236}">
                <a16:creationId xmlns:a16="http://schemas.microsoft.com/office/drawing/2014/main" id="{62767D11-491F-D104-8D2D-29B89FBFAD2D}"/>
              </a:ext>
            </a:extLst>
          </p:cNvPr>
          <p:cNvPicPr>
            <a:picLocks noChangeAspect="1"/>
          </p:cNvPicPr>
          <p:nvPr/>
        </p:nvPicPr>
        <p:blipFill>
          <a:blip r:embed="rId2"/>
          <a:stretch>
            <a:fillRect/>
          </a:stretch>
        </p:blipFill>
        <p:spPr>
          <a:xfrm>
            <a:off x="1758135" y="824845"/>
            <a:ext cx="3978038" cy="5196525"/>
          </a:xfrm>
          <a:prstGeom prst="rect">
            <a:avLst/>
          </a:prstGeom>
        </p:spPr>
      </p:pic>
      <p:sp>
        <p:nvSpPr>
          <p:cNvPr id="6" name="TextBox 5">
            <a:extLst>
              <a:ext uri="{FF2B5EF4-FFF2-40B4-BE49-F238E27FC236}">
                <a16:creationId xmlns:a16="http://schemas.microsoft.com/office/drawing/2014/main" id="{99A63699-D927-6F21-9E9C-2A3C3CA104DC}"/>
              </a:ext>
            </a:extLst>
          </p:cNvPr>
          <p:cNvSpPr txBox="1"/>
          <p:nvPr/>
        </p:nvSpPr>
        <p:spPr>
          <a:xfrm>
            <a:off x="6125208" y="2347821"/>
            <a:ext cx="2743200" cy="1200329"/>
          </a:xfrm>
          <a:prstGeom prst="rect">
            <a:avLst/>
          </a:prstGeom>
          <a:solidFill>
            <a:schemeClr val="tx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Times"/>
              </a:rPr>
              <a:t>MUST BE SUBMITTED TOGETHER WITH THE PRELIMINARY</a:t>
            </a:r>
            <a:endParaRPr lang="en-US" b="1" dirty="0">
              <a:latin typeface="Times"/>
              <a:cs typeface="Times"/>
            </a:endParaRPr>
          </a:p>
          <a:p>
            <a:pPr algn="ctr"/>
            <a:r>
              <a:rPr lang="en-US" b="1" dirty="0">
                <a:latin typeface="Times"/>
              </a:rPr>
              <a:t>APPLICATION </a:t>
            </a:r>
            <a:endParaRPr lang="en-US" b="1" dirty="0">
              <a:latin typeface="Times"/>
              <a:cs typeface="Times"/>
            </a:endParaRPr>
          </a:p>
        </p:txBody>
      </p:sp>
    </p:spTree>
    <p:extLst>
      <p:ext uri="{BB962C8B-B14F-4D97-AF65-F5344CB8AC3E}">
        <p14:creationId xmlns:p14="http://schemas.microsoft.com/office/powerpoint/2010/main" val="7736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38E348-F720-96CA-07EF-F8A7F6C318CF}"/>
              </a:ext>
            </a:extLst>
          </p:cNvPr>
          <p:cNvPicPr>
            <a:picLocks noChangeAspect="1"/>
          </p:cNvPicPr>
          <p:nvPr/>
        </p:nvPicPr>
        <p:blipFill>
          <a:blip r:embed="rId2"/>
          <a:stretch>
            <a:fillRect/>
          </a:stretch>
        </p:blipFill>
        <p:spPr>
          <a:xfrm>
            <a:off x="1895389" y="623335"/>
            <a:ext cx="3847314" cy="5137609"/>
          </a:xfrm>
          <a:prstGeom prst="rect">
            <a:avLst/>
          </a:prstGeom>
        </p:spPr>
      </p:pic>
      <p:sp>
        <p:nvSpPr>
          <p:cNvPr id="5" name="TextBox 4">
            <a:extLst>
              <a:ext uri="{FF2B5EF4-FFF2-40B4-BE49-F238E27FC236}">
                <a16:creationId xmlns:a16="http://schemas.microsoft.com/office/drawing/2014/main" id="{54527863-4DA6-E644-C420-EF0744E74674}"/>
              </a:ext>
            </a:extLst>
          </p:cNvPr>
          <p:cNvSpPr txBox="1"/>
          <p:nvPr/>
        </p:nvSpPr>
        <p:spPr>
          <a:xfrm>
            <a:off x="6109854" y="2195945"/>
            <a:ext cx="2743200" cy="1200329"/>
          </a:xfrm>
          <a:prstGeom prst="rect">
            <a:avLst/>
          </a:prstGeom>
          <a:solidFill>
            <a:schemeClr val="tx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Times"/>
              </a:rPr>
              <a:t>MUST BE SUBMITTED TOGETHER WITH THE PRELIMINARY</a:t>
            </a:r>
            <a:endParaRPr lang="en-US" b="1" dirty="0">
              <a:latin typeface="Times"/>
              <a:cs typeface="Times"/>
            </a:endParaRPr>
          </a:p>
          <a:p>
            <a:pPr algn="ctr"/>
            <a:r>
              <a:rPr lang="en-US" b="1" dirty="0">
                <a:latin typeface="Times"/>
              </a:rPr>
              <a:t>APPLICATION </a:t>
            </a:r>
            <a:endParaRPr lang="en-US" dirty="0">
              <a:ea typeface="Calibri"/>
              <a:cs typeface="Calibri"/>
            </a:endParaRPr>
          </a:p>
        </p:txBody>
      </p:sp>
    </p:spTree>
    <p:extLst>
      <p:ext uri="{BB962C8B-B14F-4D97-AF65-F5344CB8AC3E}">
        <p14:creationId xmlns:p14="http://schemas.microsoft.com/office/powerpoint/2010/main" val="516691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TotalTime>
  <Words>3356</Words>
  <Application>Microsoft Office PowerPoint</Application>
  <PresentationFormat>On-screen Show (4:3)</PresentationFormat>
  <Paragraphs>316</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Courier New</vt:lpstr>
      <vt:lpstr>tim</vt:lpstr>
      <vt:lpstr>Times</vt:lpstr>
      <vt:lpstr>Times New Roman</vt:lpstr>
      <vt:lpstr>Wingdings</vt:lpstr>
      <vt:lpstr>Office Theme</vt:lpstr>
      <vt:lpstr>Camps and Programs for Minors Annual Training</vt:lpstr>
      <vt:lpstr>  TAMIU RULE  24.01.06.L1 Camps and Programs for Minors Rule Statement and Reason for Rule  </vt:lpstr>
      <vt:lpstr>PROGRAMS FOR MINORS DEFINITION  </vt:lpstr>
      <vt:lpstr>PowerPoint Presentation</vt:lpstr>
      <vt:lpstr>Camper to Staff Ratios  As per American Camp Association Standards</vt:lpstr>
      <vt:lpstr>CHECKLIST  Preliminary Forms For All CPMs</vt:lpstr>
      <vt:lpstr>Program for  Minors Preliminary  Application </vt:lpstr>
      <vt:lpstr>PowerPoint Presentation</vt:lpstr>
      <vt:lpstr>PowerPoint Presentation</vt:lpstr>
      <vt:lpstr>CHECKLIST  Forms for CPMs That Fall Under TAMIU Rule</vt:lpstr>
      <vt:lpstr>Incident/Injury Report</vt:lpstr>
      <vt:lpstr>Emergency Assembly Plan</vt:lpstr>
      <vt:lpstr>Procedures for setting up CPM’s Registration Site and Invoicing</vt:lpstr>
      <vt:lpstr>Participant Forms</vt:lpstr>
      <vt:lpstr>Forms for CPM Service Agreements, Independent Contracts  Third Party </vt:lpstr>
      <vt:lpstr>PowerPoint Presentation</vt:lpstr>
      <vt:lpstr>Employee Roster Instructions</vt:lpstr>
      <vt:lpstr>PowerPoint Presentation</vt:lpstr>
      <vt:lpstr>PowerPoint Presentation</vt:lpstr>
      <vt:lpstr>PowerPoint Presentation</vt:lpstr>
      <vt:lpstr>PowerPoint Presentation</vt:lpstr>
      <vt:lpstr>PowerPoint Presentation</vt:lpstr>
      <vt:lpstr>Insurance Premiums</vt:lpstr>
      <vt:lpstr>Final Camp Count </vt:lpstr>
      <vt:lpstr>Accidents/Injuries </vt:lpstr>
      <vt:lpstr>Requirements </vt:lpstr>
      <vt:lpstr>Contact Information</vt:lpstr>
      <vt:lpstr>PowerPoint Presentation</vt:lpstr>
      <vt:lpstr>Documents to be submitted</vt:lpstr>
      <vt:lpstr>CPR</vt:lpstr>
      <vt:lpstr>PowerPoint Presentation</vt:lpstr>
      <vt:lpstr>Human Resources</vt:lpstr>
      <vt:lpstr>New Hire Orientation  </vt:lpstr>
      <vt:lpstr>Contact Information</vt:lpstr>
      <vt:lpstr>PowerPoint Presentation</vt:lpstr>
      <vt:lpstr>Booking a Room </vt:lpstr>
      <vt:lpstr>Additional Services </vt:lpstr>
      <vt:lpstr>Contact Information</vt:lpstr>
      <vt:lpstr>PowerPoint Presentation</vt:lpstr>
      <vt:lpstr>PowerPoint Presentation</vt:lpstr>
      <vt:lpstr>DEFINITION OF A CHILD</vt:lpstr>
      <vt:lpstr>WHAT IS CHILD ABUSE? </vt:lpstr>
      <vt:lpstr>Neglect</vt:lpstr>
      <vt:lpstr>Sexual Abuse</vt:lpstr>
      <vt:lpstr>Types of Sexual Abuse</vt:lpstr>
      <vt:lpstr>Child Abuse</vt:lpstr>
      <vt:lpstr>Child Abuse</vt:lpstr>
      <vt:lpstr>Child Abuse</vt:lpstr>
      <vt:lpstr>Reporting Abuse</vt:lpstr>
      <vt:lpstr>Reporting Suspected or Reported Abuse</vt:lpstr>
      <vt:lpstr>CPS Contact Information</vt:lpstr>
      <vt:lpstr>UPD Contact Information</vt:lpstr>
      <vt:lpstr>PowerPoint Presentation</vt:lpstr>
    </vt:vector>
  </TitlesOfParts>
  <Company>TAMIU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Clamont</dc:creator>
  <cp:lastModifiedBy>Rodriguez, Adriana H.</cp:lastModifiedBy>
  <cp:revision>516</cp:revision>
  <dcterms:created xsi:type="dcterms:W3CDTF">2014-03-24T21:03:07Z</dcterms:created>
  <dcterms:modified xsi:type="dcterms:W3CDTF">2024-09-04T17:06:44Z</dcterms:modified>
</cp:coreProperties>
</file>